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62" r:id="rId4"/>
    <p:sldId id="263" r:id="rId5"/>
    <p:sldId id="258" r:id="rId6"/>
    <p:sldId id="257" r:id="rId7"/>
    <p:sldId id="261" r:id="rId8"/>
    <p:sldId id="259" r:id="rId9"/>
    <p:sldId id="260" r:id="rId10"/>
    <p:sldId id="264" r:id="rId11"/>
    <p:sldId id="270" r:id="rId12"/>
    <p:sldId id="266" r:id="rId13"/>
    <p:sldId id="267" r:id="rId14"/>
    <p:sldId id="268" r:id="rId15"/>
    <p:sldId id="271" r:id="rId16"/>
    <p:sldId id="269" r:id="rId17"/>
    <p:sldId id="272" r:id="rId18"/>
    <p:sldId id="273" r:id="rId19"/>
    <p:sldId id="274" r:id="rId20"/>
    <p:sldId id="275" r:id="rId21"/>
    <p:sldId id="279" r:id="rId22"/>
    <p:sldId id="280" r:id="rId23"/>
    <p:sldId id="276" r:id="rId24"/>
    <p:sldId id="277" r:id="rId25"/>
    <p:sldId id="278"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23.11.2020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23.11.2020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23.11.2020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23.11.2020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23.11.2020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23.11.2020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23.11.2020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lumMod val="48000"/>
                <a:lumOff val="52000"/>
                <a:alpha val="43000"/>
              </a:schemeClr>
            </a:gs>
            <a:gs pos="16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23.11.2020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pPr algn="ctr"/>
            <a:r>
              <a:rPr lang="tr-TR" dirty="0" smtClean="0"/>
              <a:t>KADINA YÖNELİK ŞİDDETLE MÜCADELE</a:t>
            </a:r>
            <a:r>
              <a:rPr lang="tr-TR" dirty="0"/>
              <a:t/>
            </a:r>
            <a:br>
              <a:rPr lang="tr-TR" dirty="0"/>
            </a:br>
            <a:endParaRPr lang="tr-TR" dirty="0"/>
          </a:p>
        </p:txBody>
      </p:sp>
      <p:sp>
        <p:nvSpPr>
          <p:cNvPr id="3" name="Alt Başlık 2"/>
          <p:cNvSpPr>
            <a:spLocks noGrp="1"/>
          </p:cNvSpPr>
          <p:nvPr>
            <p:ph type="subTitle" idx="1"/>
          </p:nvPr>
        </p:nvSpPr>
        <p:spPr>
          <a:xfrm>
            <a:off x="533400" y="2924944"/>
            <a:ext cx="7854696" cy="2232248"/>
          </a:xfrm>
        </p:spPr>
        <p:txBody>
          <a:bodyPr>
            <a:normAutofit fontScale="85000" lnSpcReduction="20000"/>
          </a:bodyPr>
          <a:lstStyle/>
          <a:p>
            <a:pPr algn="ctr"/>
            <a:r>
              <a:rPr lang="tr-TR" sz="3400" b="1" dirty="0" smtClean="0"/>
              <a:t>TÜRK TELEKOM ORTAOKULU</a:t>
            </a:r>
          </a:p>
          <a:p>
            <a:pPr algn="ctr"/>
            <a:r>
              <a:rPr lang="tr-TR" sz="3400" b="1" dirty="0" smtClean="0"/>
              <a:t>REHBERLİK SERVİSİ</a:t>
            </a:r>
          </a:p>
          <a:p>
            <a:endParaRPr lang="tr-TR" dirty="0"/>
          </a:p>
          <a:p>
            <a:endParaRPr lang="tr-TR" dirty="0" smtClean="0"/>
          </a:p>
          <a:p>
            <a:pPr algn="just"/>
            <a:r>
              <a:rPr lang="tr-TR" dirty="0"/>
              <a:t>	</a:t>
            </a:r>
            <a:r>
              <a:rPr lang="tr-TR" dirty="0" smtClean="0"/>
              <a:t>			</a:t>
            </a:r>
            <a:r>
              <a:rPr lang="tr-TR" dirty="0"/>
              <a:t> </a:t>
            </a:r>
            <a:r>
              <a:rPr lang="tr-TR" dirty="0" smtClean="0"/>
              <a:t>                  </a:t>
            </a:r>
            <a:r>
              <a:rPr lang="tr-TR" b="1" dirty="0" smtClean="0"/>
              <a:t>Hilal AKIN FAİZ</a:t>
            </a:r>
          </a:p>
          <a:p>
            <a:r>
              <a:rPr lang="tr-TR" b="1" dirty="0" smtClean="0"/>
              <a:t>Okul Psikolojik Danışmanı</a:t>
            </a:r>
            <a:endParaRPr lang="tr-TR" b="1" dirty="0"/>
          </a:p>
        </p:txBody>
      </p:sp>
    </p:spTree>
    <p:extLst>
      <p:ext uri="{BB962C8B-B14F-4D97-AF65-F5344CB8AC3E}">
        <p14:creationId xmlns:p14="http://schemas.microsoft.com/office/powerpoint/2010/main" val="1147813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3.Türkiye’de </a:t>
            </a:r>
            <a:r>
              <a:rPr lang="tr-TR" dirty="0"/>
              <a:t>Kadına Yönelik Aile İçi Şiddet Araştırması</a:t>
            </a:r>
          </a:p>
        </p:txBody>
      </p:sp>
      <p:sp>
        <p:nvSpPr>
          <p:cNvPr id="3" name="İçerik Yer Tutucusu 2"/>
          <p:cNvSpPr>
            <a:spLocks noGrp="1"/>
          </p:cNvSpPr>
          <p:nvPr>
            <p:ph idx="1"/>
          </p:nvPr>
        </p:nvSpPr>
        <p:spPr/>
        <p:txBody>
          <a:bodyPr>
            <a:normAutofit/>
          </a:bodyPr>
          <a:lstStyle/>
          <a:p>
            <a:r>
              <a:rPr lang="tr-TR" dirty="0"/>
              <a:t>Türkiye’de Kadına Yönelik Aile İçi Şiddet Araştırması,10 2013-2014 yıllarında Aile ve Sosyal Politikalar Bakanlığı (ASPB</a:t>
            </a:r>
            <a:r>
              <a:rPr lang="tr-TR" dirty="0" smtClean="0"/>
              <a:t>) tarafından </a:t>
            </a:r>
            <a:r>
              <a:rPr lang="tr-TR" dirty="0"/>
              <a:t>gerçekleştirilmiştir. </a:t>
            </a:r>
            <a:endParaRPr lang="tr-TR" dirty="0" smtClean="0"/>
          </a:p>
          <a:p>
            <a:pPr marL="0" indent="0">
              <a:buNone/>
            </a:pPr>
            <a:r>
              <a:rPr lang="tr-TR" dirty="0" smtClean="0"/>
              <a:t>	Araştırma </a:t>
            </a:r>
            <a:r>
              <a:rPr lang="tr-TR" dirty="0"/>
              <a:t>sonuçlarına göre, kadına yönelik şiddet</a:t>
            </a:r>
            <a:r>
              <a:rPr lang="tr-TR" dirty="0" smtClean="0"/>
              <a:t>,</a:t>
            </a:r>
          </a:p>
          <a:p>
            <a:r>
              <a:rPr lang="tr-TR" dirty="0" smtClean="0"/>
              <a:t> </a:t>
            </a:r>
            <a:r>
              <a:rPr lang="tr-TR" dirty="0"/>
              <a:t>her yaştan, her eğitim grubundan, her bölge ve refah düzeyinden kadın için tehdit oluşturmakla birlikte</a:t>
            </a:r>
            <a:r>
              <a:rPr lang="tr-TR" dirty="0" smtClean="0"/>
              <a:t>,</a:t>
            </a:r>
          </a:p>
          <a:p>
            <a:r>
              <a:rPr lang="tr-TR" dirty="0" smtClean="0"/>
              <a:t> </a:t>
            </a:r>
            <a:r>
              <a:rPr lang="tr-TR" dirty="0"/>
              <a:t>erken yaşlarda evlenen kadınlar ile boşanmış/ayrı yaşayan kadınlar daha fazla şiddet riski altındadır</a:t>
            </a:r>
            <a:r>
              <a:rPr lang="tr-TR" dirty="0" smtClean="0"/>
              <a:t>.</a:t>
            </a:r>
            <a:endParaRPr lang="tr-TR" dirty="0"/>
          </a:p>
        </p:txBody>
      </p:sp>
    </p:spTree>
    <p:extLst>
      <p:ext uri="{BB962C8B-B14F-4D97-AF65-F5344CB8AC3E}">
        <p14:creationId xmlns:p14="http://schemas.microsoft.com/office/powerpoint/2010/main" val="3710245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2014 Araştırması’na göre şiddet türleri ve Türkiye’deki yaygınlığına ilişkin </a:t>
            </a:r>
            <a:r>
              <a:rPr lang="tr-TR" sz="3600" dirty="0" smtClean="0"/>
              <a:t>veriler</a:t>
            </a:r>
            <a:endParaRPr lang="tr-TR" sz="3600" dirty="0"/>
          </a:p>
        </p:txBody>
      </p:sp>
      <p:sp>
        <p:nvSpPr>
          <p:cNvPr id="3" name="İçerik Yer Tutucusu 2"/>
          <p:cNvSpPr>
            <a:spLocks noGrp="1"/>
          </p:cNvSpPr>
          <p:nvPr>
            <p:ph idx="1"/>
          </p:nvPr>
        </p:nvSpPr>
        <p:spPr/>
        <p:txBody>
          <a:bodyPr/>
          <a:lstStyle/>
          <a:p>
            <a:r>
              <a:rPr lang="tr-TR" b="1" dirty="0"/>
              <a:t>Fiziksel şiddet </a:t>
            </a:r>
            <a:r>
              <a:rPr lang="tr-TR" dirty="0"/>
              <a:t>Ülke genelinde hayatının herhangi bir döneminde fiziksel şiddete maruz kaldığını belirten kadınların oranı %36, son 12 ayda ise %8’dir. </a:t>
            </a:r>
            <a:endParaRPr lang="tr-TR" dirty="0" smtClean="0"/>
          </a:p>
          <a:p>
            <a:pPr marL="0" indent="0">
              <a:buNone/>
            </a:pPr>
            <a:endParaRPr lang="tr-TR" dirty="0" smtClean="0"/>
          </a:p>
          <a:p>
            <a:r>
              <a:rPr lang="tr-TR" dirty="0" smtClean="0"/>
              <a:t>Başka </a:t>
            </a:r>
            <a:r>
              <a:rPr lang="tr-TR" dirty="0"/>
              <a:t>bir ifadeyle, her 10 kadından yaklaşık dördü eşi veya birlikte olduğu erkeklerin fiziksel şiddetine maruz kalmıştır. </a:t>
            </a:r>
            <a:endParaRPr lang="tr-TR" dirty="0" smtClean="0"/>
          </a:p>
          <a:p>
            <a:endParaRPr lang="tr-TR" dirty="0"/>
          </a:p>
        </p:txBody>
      </p:sp>
    </p:spTree>
    <p:extLst>
      <p:ext uri="{BB962C8B-B14F-4D97-AF65-F5344CB8AC3E}">
        <p14:creationId xmlns:p14="http://schemas.microsoft.com/office/powerpoint/2010/main" val="272293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Cinsel </a:t>
            </a:r>
            <a:r>
              <a:rPr lang="tr-TR" b="1" dirty="0"/>
              <a:t>şiddet </a:t>
            </a:r>
            <a:r>
              <a:rPr lang="tr-TR" dirty="0"/>
              <a:t>Türkiye genelinde evlenmiş kadınların %12’si yaşamının herhangi bir döneminde, %5’i ise son 12 ay içinde cinsel şiddete maruz kaldığını belirtmiştir. </a:t>
            </a:r>
            <a:endParaRPr lang="tr-TR" dirty="0" smtClean="0"/>
          </a:p>
          <a:p>
            <a:r>
              <a:rPr lang="tr-TR" dirty="0" smtClean="0"/>
              <a:t>Cinsel </a:t>
            </a:r>
            <a:r>
              <a:rPr lang="tr-TR" dirty="0"/>
              <a:t>şiddetin en fazla dile getirildiği bölge ise Kuzeydoğu Anadolu Bölgesi’dir. </a:t>
            </a:r>
            <a:endParaRPr lang="tr-TR" dirty="0" smtClean="0"/>
          </a:p>
          <a:p>
            <a:r>
              <a:rPr lang="tr-TR" dirty="0" smtClean="0"/>
              <a:t>Evlenmiş </a:t>
            </a:r>
            <a:r>
              <a:rPr lang="tr-TR" dirty="0"/>
              <a:t>kadınların %38’i yaşamlarının herhangi bir döneminde fiziksel ve/veya cinsel şiddete maruz kalmıştır.</a:t>
            </a:r>
          </a:p>
        </p:txBody>
      </p:sp>
    </p:spTree>
    <p:extLst>
      <p:ext uri="{BB962C8B-B14F-4D97-AF65-F5344CB8AC3E}">
        <p14:creationId xmlns:p14="http://schemas.microsoft.com/office/powerpoint/2010/main" val="2609126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Psikolojik şiddet </a:t>
            </a:r>
            <a:r>
              <a:rPr lang="tr-TR" dirty="0"/>
              <a:t>Türkiye genelinde kadınların yaşamlarının herhangi bir döneminde maruz kaldıkları psikolojik şiddet %44, son 12 ayda ise %26’dır. </a:t>
            </a:r>
            <a:endParaRPr lang="tr-TR" dirty="0" smtClean="0"/>
          </a:p>
          <a:p>
            <a:r>
              <a:rPr lang="tr-TR" dirty="0" smtClean="0"/>
              <a:t>Batı </a:t>
            </a:r>
            <a:r>
              <a:rPr lang="tr-TR" dirty="0"/>
              <a:t>Anadolu ve Orta Anadolu bölgelerinde yaşayan kadınların yarısı, yaşamlarının herhangi bir döneminde psikolojik şiddete maruz kaldıklarını belirtmiştir. </a:t>
            </a:r>
          </a:p>
        </p:txBody>
      </p:sp>
    </p:spTree>
    <p:extLst>
      <p:ext uri="{BB962C8B-B14F-4D97-AF65-F5344CB8AC3E}">
        <p14:creationId xmlns:p14="http://schemas.microsoft.com/office/powerpoint/2010/main" val="2831077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b="1" dirty="0"/>
              <a:t>Ekonomik şiddet </a:t>
            </a:r>
            <a:r>
              <a:rPr lang="tr-TR" dirty="0"/>
              <a:t>Araştırmaya göre ekonomik şiddet biçimleri; </a:t>
            </a:r>
            <a:endParaRPr lang="tr-TR" dirty="0" smtClean="0"/>
          </a:p>
          <a:p>
            <a:pPr lvl="1"/>
            <a:r>
              <a:rPr lang="tr-TR" dirty="0" smtClean="0"/>
              <a:t>kadının </a:t>
            </a:r>
            <a:r>
              <a:rPr lang="tr-TR" dirty="0"/>
              <a:t>çalışmasına engel olma ya da </a:t>
            </a:r>
            <a:endParaRPr lang="tr-TR" dirty="0" smtClean="0"/>
          </a:p>
          <a:p>
            <a:pPr lvl="1"/>
            <a:r>
              <a:rPr lang="tr-TR" dirty="0" smtClean="0"/>
              <a:t>işten </a:t>
            </a:r>
            <a:r>
              <a:rPr lang="tr-TR" dirty="0"/>
              <a:t>ayrılmasına neden olma, </a:t>
            </a:r>
            <a:endParaRPr lang="tr-TR" dirty="0" smtClean="0"/>
          </a:p>
          <a:p>
            <a:pPr lvl="1"/>
            <a:r>
              <a:rPr lang="tr-TR" dirty="0" smtClean="0"/>
              <a:t>ev </a:t>
            </a:r>
            <a:r>
              <a:rPr lang="tr-TR" dirty="0"/>
              <a:t>harcamaları için para vermeme ile </a:t>
            </a:r>
            <a:endParaRPr lang="tr-TR" dirty="0" smtClean="0"/>
          </a:p>
          <a:p>
            <a:pPr lvl="1"/>
            <a:r>
              <a:rPr lang="tr-TR" dirty="0" smtClean="0"/>
              <a:t>kadının </a:t>
            </a:r>
            <a:r>
              <a:rPr lang="tr-TR" dirty="0"/>
              <a:t>gelirini elinden alma olarak tanımlanmıştır. </a:t>
            </a:r>
            <a:endParaRPr lang="tr-TR" dirty="0" smtClean="0"/>
          </a:p>
          <a:p>
            <a:endParaRPr lang="tr-TR" dirty="0"/>
          </a:p>
          <a:p>
            <a:r>
              <a:rPr lang="tr-TR" dirty="0" smtClean="0"/>
              <a:t>Türkiye </a:t>
            </a:r>
            <a:r>
              <a:rPr lang="tr-TR" dirty="0"/>
              <a:t>genelinde, bu davranışlardan en az birine, yaşamının herhangi bir döneminde maruz kalan kadınların oranı %30, son 12 ayda maruz kalan kadınların oranı ise %15’tir. </a:t>
            </a:r>
          </a:p>
        </p:txBody>
      </p:sp>
    </p:spTree>
    <p:extLst>
      <p:ext uri="{BB962C8B-B14F-4D97-AF65-F5344CB8AC3E}">
        <p14:creationId xmlns:p14="http://schemas.microsoft.com/office/powerpoint/2010/main" val="1462767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Çalışmaya engel olma ya da bir işten ayrılmaya neden olma kadınlara yöneltilen ekonomik şiddet biçimleri arasında en fazla belirtilendir. Yaşamının herhangi bir döneminde kadınların dörtte biri, son 12 ayda ise kadınların onda biri ekonomik şiddete maruz kalmıştır. </a:t>
            </a:r>
          </a:p>
          <a:p>
            <a:endParaRPr lang="tr-TR" dirty="0"/>
          </a:p>
        </p:txBody>
      </p:sp>
    </p:spTree>
    <p:extLst>
      <p:ext uri="{BB962C8B-B14F-4D97-AF65-F5344CB8AC3E}">
        <p14:creationId xmlns:p14="http://schemas.microsoft.com/office/powerpoint/2010/main" val="2610499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Israrlı </a:t>
            </a:r>
            <a:r>
              <a:rPr lang="tr-TR" b="1" dirty="0"/>
              <a:t>takip </a:t>
            </a:r>
            <a:r>
              <a:rPr lang="tr-TR" dirty="0"/>
              <a:t>Türkiye genelinde, her 10 kadından yaklaşık 3’ü en az bir kez ısrarlı takibe maruz kalmıştır. </a:t>
            </a:r>
          </a:p>
          <a:p>
            <a:endParaRPr lang="tr-TR" dirty="0" smtClean="0"/>
          </a:p>
          <a:p>
            <a:r>
              <a:rPr lang="tr-TR" dirty="0" smtClean="0"/>
              <a:t>En </a:t>
            </a:r>
            <a:r>
              <a:rPr lang="tr-TR" dirty="0"/>
              <a:t>yaygın ısrarlı takip biçimleri, sürekli telefonla arama (%19), kısa mesaj, mektup veya e-posta gönderme (%8) ya da sosyal medya aracılığıyla takip etme (%6) ile kadının çalıştığı ya da yaşadığı yere gelerek rahatsız etme (%6) şeklindedir. </a:t>
            </a:r>
          </a:p>
          <a:p>
            <a:endParaRPr lang="tr-TR" dirty="0"/>
          </a:p>
        </p:txBody>
      </p:sp>
    </p:spTree>
    <p:extLst>
      <p:ext uri="{BB962C8B-B14F-4D97-AF65-F5344CB8AC3E}">
        <p14:creationId xmlns:p14="http://schemas.microsoft.com/office/powerpoint/2010/main" val="2045404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000" dirty="0"/>
              <a:t>4. ULUSLARARASI GELİŞMELER </a:t>
            </a:r>
          </a:p>
        </p:txBody>
      </p:sp>
      <p:sp>
        <p:nvSpPr>
          <p:cNvPr id="3" name="İçerik Yer Tutucusu 2"/>
          <p:cNvSpPr>
            <a:spLocks noGrp="1"/>
          </p:cNvSpPr>
          <p:nvPr>
            <p:ph idx="1"/>
          </p:nvPr>
        </p:nvSpPr>
        <p:spPr/>
        <p:txBody>
          <a:bodyPr>
            <a:normAutofit fontScale="92500"/>
          </a:bodyPr>
          <a:lstStyle/>
          <a:p>
            <a:r>
              <a:rPr lang="tr-TR" dirty="0" smtClean="0"/>
              <a:t>İnsan </a:t>
            </a:r>
            <a:r>
              <a:rPr lang="tr-TR" dirty="0"/>
              <a:t>haklarına ilişkin en temel belge olan BM İnsan Hakları Evrensel Beyannamesi’nde doğrudan kadınlara ve kız çocuklarına yönelik şiddetle mücadeleyi işaret eden bir madde bulunmamakla birlikte; </a:t>
            </a:r>
            <a:endParaRPr lang="tr-TR" dirty="0" smtClean="0"/>
          </a:p>
          <a:p>
            <a:r>
              <a:rPr lang="tr-TR" dirty="0" smtClean="0"/>
              <a:t>Madde </a:t>
            </a:r>
            <a:r>
              <a:rPr lang="tr-TR" dirty="0"/>
              <a:t>1: Bütün insanlar özgür, onur ve haklar bakımından eşit doğarlar. </a:t>
            </a:r>
            <a:endParaRPr lang="tr-TR" dirty="0" smtClean="0"/>
          </a:p>
          <a:p>
            <a:r>
              <a:rPr lang="tr-TR" dirty="0" smtClean="0"/>
              <a:t>Madde </a:t>
            </a:r>
            <a:r>
              <a:rPr lang="tr-TR" dirty="0"/>
              <a:t>2/1: Herkes, ırk, renk, cinsiyet, dil, din, siyasal veya başka bir görüş, ulusal veya sosyal köken, mülkiyet, doğuş veya herhangi başka bir ayrım gözetmeksizin bu Bildirge ile ilan olunan bütün haklardan ve bütün özgürlüklerden yararlanabilir. </a:t>
            </a:r>
            <a:endParaRPr lang="tr-TR" dirty="0" smtClean="0"/>
          </a:p>
        </p:txBody>
      </p:sp>
    </p:spTree>
    <p:extLst>
      <p:ext uri="{BB962C8B-B14F-4D97-AF65-F5344CB8AC3E}">
        <p14:creationId xmlns:p14="http://schemas.microsoft.com/office/powerpoint/2010/main" val="2188758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8229600" cy="4839816"/>
          </a:xfrm>
        </p:spPr>
        <p:txBody>
          <a:bodyPr/>
          <a:lstStyle/>
          <a:p>
            <a:r>
              <a:rPr lang="tr-TR" sz="2400" dirty="0"/>
              <a:t>Madde 3: Yaşamak, özgürlük ve kişi güvenliği herkesin hakkıdır. </a:t>
            </a:r>
          </a:p>
          <a:p>
            <a:r>
              <a:rPr lang="tr-TR" sz="2400" dirty="0"/>
              <a:t>Madde 4: Hiç kimse kölelik veya kulluk altında bulundurulamaz, kölelik ve köle ticareti her türlü biçimde yasaktır. </a:t>
            </a:r>
          </a:p>
          <a:p>
            <a:r>
              <a:rPr lang="tr-TR" sz="2400" dirty="0"/>
              <a:t>Madde 5: Hiç kimseye işkence yapılamaz, zalimce, insanlık dışı veya onur kırıcı davranışlarda bulunulamaz ve ceza verilemez. </a:t>
            </a:r>
          </a:p>
          <a:p>
            <a:pPr marL="0" indent="0">
              <a:buNone/>
            </a:pPr>
            <a:r>
              <a:rPr lang="tr-TR" sz="2400" dirty="0"/>
              <a:t>gibi maddelerin kadına ve kız çocuklarına yönelik şiddetle yakından ilişkili olduğu </a:t>
            </a:r>
            <a:r>
              <a:rPr lang="tr-TR" sz="2400" dirty="0" smtClean="0"/>
              <a:t>görülmektedir</a:t>
            </a:r>
            <a:r>
              <a:rPr lang="tr-TR" dirty="0" smtClean="0"/>
              <a:t>.</a:t>
            </a:r>
            <a:endParaRPr lang="tr-TR" dirty="0"/>
          </a:p>
          <a:p>
            <a:endParaRPr lang="tr-TR" dirty="0"/>
          </a:p>
        </p:txBody>
      </p:sp>
    </p:spTree>
    <p:extLst>
      <p:ext uri="{BB962C8B-B14F-4D97-AF65-F5344CB8AC3E}">
        <p14:creationId xmlns:p14="http://schemas.microsoft.com/office/powerpoint/2010/main" val="3446248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lstStyle/>
          <a:p>
            <a:r>
              <a:rPr lang="tr-TR" sz="4000" dirty="0"/>
              <a:t>5. TÜRKİYE’DEKİ GELİŞMELER </a:t>
            </a:r>
          </a:p>
        </p:txBody>
      </p:sp>
      <p:sp>
        <p:nvSpPr>
          <p:cNvPr id="3" name="İçerik Yer Tutucusu 2"/>
          <p:cNvSpPr>
            <a:spLocks noGrp="1"/>
          </p:cNvSpPr>
          <p:nvPr>
            <p:ph idx="1"/>
          </p:nvPr>
        </p:nvSpPr>
        <p:spPr>
          <a:xfrm>
            <a:off x="467544" y="1484784"/>
            <a:ext cx="8229600" cy="4767808"/>
          </a:xfrm>
        </p:spPr>
        <p:txBody>
          <a:bodyPr>
            <a:normAutofit/>
          </a:bodyPr>
          <a:lstStyle/>
          <a:p>
            <a:r>
              <a:rPr lang="tr-TR" dirty="0" smtClean="0"/>
              <a:t>Türkiye’de </a:t>
            </a:r>
            <a:r>
              <a:rPr lang="tr-TR" dirty="0"/>
              <a:t>kadına yönelik şiddetin gündeme gelmesi, uluslararası alandaki gelişmelere de paralel olarak 1980’lerin ortalarına denk düşmektedir. </a:t>
            </a:r>
            <a:endParaRPr lang="tr-TR" dirty="0" smtClean="0"/>
          </a:p>
          <a:p>
            <a:pPr marL="0" indent="0">
              <a:buNone/>
            </a:pPr>
            <a:endParaRPr lang="tr-TR" dirty="0" smtClean="0"/>
          </a:p>
          <a:p>
            <a:r>
              <a:rPr lang="tr-TR" dirty="0" smtClean="0"/>
              <a:t>Kadına </a:t>
            </a:r>
            <a:r>
              <a:rPr lang="tr-TR" dirty="0"/>
              <a:t>yönelik şiddetle mücadele çalışmaları, günümüzde ilgili tüm tarafların da destek ve işbirliğini sağlayarak devletin sorumluluğunu üstlendiği bir konu olmuştur. </a:t>
            </a:r>
            <a:endParaRPr lang="tr-TR" dirty="0" smtClean="0"/>
          </a:p>
        </p:txBody>
      </p:sp>
    </p:spTree>
    <p:extLst>
      <p:ext uri="{BB962C8B-B14F-4D97-AF65-F5344CB8AC3E}">
        <p14:creationId xmlns:p14="http://schemas.microsoft.com/office/powerpoint/2010/main" val="3931628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1213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normAutofit fontScale="85000" lnSpcReduction="20000"/>
          </a:bodyPr>
          <a:lstStyle/>
          <a:p>
            <a:pPr marL="0" indent="0">
              <a:buNone/>
            </a:pPr>
            <a:r>
              <a:rPr lang="tr-TR" sz="2400" b="1" dirty="0" smtClean="0"/>
              <a:t> </a:t>
            </a:r>
            <a:r>
              <a:rPr lang="tr-TR" sz="4200" b="1" dirty="0"/>
              <a:t>Yasal Gelişmeler </a:t>
            </a:r>
            <a:endParaRPr lang="tr-TR" sz="4200" b="1" dirty="0" smtClean="0"/>
          </a:p>
          <a:p>
            <a:pPr marL="0" indent="0">
              <a:buNone/>
            </a:pPr>
            <a:endParaRPr lang="tr-TR" sz="2400" b="1" dirty="0" smtClean="0"/>
          </a:p>
          <a:p>
            <a:r>
              <a:rPr lang="tr-TR" sz="2400" dirty="0" smtClean="0"/>
              <a:t>Kadına </a:t>
            </a:r>
            <a:r>
              <a:rPr lang="tr-TR" sz="2400" dirty="0"/>
              <a:t>yönelik politikalarda yaşanan değişimin en önemli yansıması yasal alanda olmuştur. Anayasa’nın 10 uncu maddesine; 2004 yılında: “Kadınlar ve erkekler eşit haklara sahiptir. Devlet bu eşitliğin yaşama geçmesini sağlamakla yükümlüdür.” hükmü; 2010 yılında ise ikinci fıkrasının sonuna: “…., bu maksatla alınacak tedbirler, eşitlik ilkesine aykırı olarak yorumlanamaz.” ibaresi eklenmiştir. </a:t>
            </a:r>
            <a:endParaRPr lang="tr-TR" sz="2400" dirty="0" smtClean="0"/>
          </a:p>
          <a:p>
            <a:pPr marL="0" indent="0">
              <a:buNone/>
            </a:pPr>
            <a:endParaRPr lang="tr-TR" sz="2400" dirty="0"/>
          </a:p>
          <a:p>
            <a:r>
              <a:rPr lang="tr-TR" sz="2400" dirty="0" smtClean="0"/>
              <a:t>Anayasa’nın </a:t>
            </a:r>
            <a:r>
              <a:rPr lang="tr-TR" sz="2400" dirty="0"/>
              <a:t>90 </a:t>
            </a:r>
            <a:r>
              <a:rPr lang="tr-TR" sz="2400" dirty="0" err="1"/>
              <a:t>ıncı</a:t>
            </a:r>
            <a:r>
              <a:rPr lang="tr-TR" sz="2400" dirty="0"/>
              <a:t> maddesine 2004 yılında; “Usulüne göre yürürlüğe konulmuş temel hak ve özgürlüklere ilişkin milletlerarası anlaşmalarla ulusal kanunların aynı konuda farklı hükümler içermesi durumunda çıkabilecek ihtilaflarda milletlerarası anlaşma hükümleri esas alınır.” hükmü eklenmiştir. </a:t>
            </a:r>
            <a:endParaRPr lang="tr-TR" sz="2400" dirty="0" smtClean="0"/>
          </a:p>
          <a:p>
            <a:pPr marL="0" indent="0">
              <a:buNone/>
            </a:pPr>
            <a:endParaRPr lang="tr-TR" sz="2400" dirty="0"/>
          </a:p>
          <a:p>
            <a:r>
              <a:rPr lang="tr-TR" sz="2400" dirty="0"/>
              <a:t>Bu çerçevede CEDAW, İstanbul Sözleşmesi gibi temel hak ve özgürlüklere ilişkin uluslararası sözleşmeler ulusal düzenlemeler karşısında üstün konuma getirilmiştir.</a:t>
            </a:r>
          </a:p>
          <a:p>
            <a:endParaRPr lang="tr-TR" dirty="0"/>
          </a:p>
        </p:txBody>
      </p:sp>
    </p:spTree>
    <p:extLst>
      <p:ext uri="{BB962C8B-B14F-4D97-AF65-F5344CB8AC3E}">
        <p14:creationId xmlns:p14="http://schemas.microsoft.com/office/powerpoint/2010/main" val="2577622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2076840"/>
          </a:xfrm>
        </p:spPr>
        <p:txBody>
          <a:bodyPr>
            <a:normAutofit fontScale="90000"/>
          </a:bodyPr>
          <a:lstStyle/>
          <a:p>
            <a:r>
              <a:rPr lang="tr-TR" sz="3200" dirty="0" smtClean="0"/>
              <a:t>6.ŞİDDETE </a:t>
            </a:r>
            <a:r>
              <a:rPr lang="tr-TR" sz="3200" dirty="0"/>
              <a:t>MARUZ KALDIGINIZDA YA DA RİSK ALTINDAYKEN BAŞVURABİLECEĞİNİZ KURUM VE KURULUŞLAR</a:t>
            </a:r>
            <a:r>
              <a:rPr lang="tr-TR" dirty="0"/>
              <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pPr marL="0" indent="0">
              <a:buNone/>
            </a:pPr>
            <a:r>
              <a:rPr lang="tr-TR" dirty="0" smtClean="0"/>
              <a:t>1</a:t>
            </a:r>
            <a:r>
              <a:rPr lang="tr-TR" b="1" dirty="0" smtClean="0"/>
              <a:t>. İL </a:t>
            </a:r>
            <a:r>
              <a:rPr lang="tr-TR" b="1" dirty="0"/>
              <a:t>AİLE VE SOSYAL POLİTİKALAR MÜDÜRLÜĞÜ </a:t>
            </a:r>
            <a:endParaRPr lang="tr-TR" b="1" dirty="0" smtClean="0"/>
          </a:p>
          <a:p>
            <a:pPr marL="0" indent="0">
              <a:buNone/>
            </a:pPr>
            <a:r>
              <a:rPr lang="tr-TR" dirty="0"/>
              <a:t>a</a:t>
            </a:r>
            <a:r>
              <a:rPr lang="tr-TR" dirty="0" smtClean="0"/>
              <a:t>) Danışmanlık </a:t>
            </a:r>
            <a:r>
              <a:rPr lang="tr-TR" dirty="0"/>
              <a:t>ve Rehberlik Hizmetleri; İl, İlçe Sosyal Hizmetler Müdürlükleri, Aile Danışma Merkezleri ve Toplum Merkezleri gibi kuruluşlardan ücretsiz danışmanlık ve rehberlik hizmetleri verilmektedir. </a:t>
            </a:r>
            <a:endParaRPr lang="tr-TR" dirty="0" smtClean="0"/>
          </a:p>
          <a:p>
            <a:pPr marL="0" indent="0">
              <a:buNone/>
            </a:pPr>
            <a:endParaRPr lang="tr-TR" dirty="0" smtClean="0"/>
          </a:p>
          <a:p>
            <a:pPr marL="0" indent="0">
              <a:buNone/>
            </a:pPr>
            <a:r>
              <a:rPr lang="tr-TR" dirty="0" smtClean="0"/>
              <a:t>b</a:t>
            </a:r>
            <a:r>
              <a:rPr lang="tr-TR" dirty="0"/>
              <a:t>) Kadın Konukevleri / </a:t>
            </a:r>
            <a:r>
              <a:rPr lang="tr-TR" dirty="0" err="1"/>
              <a:t>Sığınmaevleri</a:t>
            </a:r>
            <a:r>
              <a:rPr lang="tr-TR" dirty="0"/>
              <a:t>; İl Sosyal Hizmetler Müdürlüğünce şiddet mağdurlarına ücretsiz hizmet verilmektedir. </a:t>
            </a:r>
            <a:endParaRPr lang="tr-TR" dirty="0" smtClean="0"/>
          </a:p>
          <a:p>
            <a:pPr marL="0" indent="0">
              <a:buNone/>
            </a:pPr>
            <a:endParaRPr lang="tr-TR" dirty="0" smtClean="0"/>
          </a:p>
          <a:p>
            <a:pPr marL="0" indent="0">
              <a:buNone/>
            </a:pPr>
            <a:r>
              <a:rPr lang="tr-TR" b="1" dirty="0" smtClean="0"/>
              <a:t>2.ALO </a:t>
            </a:r>
            <a:r>
              <a:rPr lang="tr-TR" b="1" dirty="0"/>
              <a:t>183 </a:t>
            </a:r>
            <a:r>
              <a:rPr lang="tr-TR" b="1" dirty="0" smtClean="0"/>
              <a:t>HATTI</a:t>
            </a:r>
            <a:r>
              <a:rPr lang="tr-TR" dirty="0" smtClean="0"/>
              <a:t>;</a:t>
            </a:r>
          </a:p>
          <a:p>
            <a:pPr marL="0" indent="0">
              <a:buNone/>
            </a:pPr>
            <a:endParaRPr lang="tr-TR" dirty="0"/>
          </a:p>
          <a:p>
            <a:pPr marL="0" indent="0">
              <a:buNone/>
            </a:pPr>
            <a:r>
              <a:rPr lang="tr-TR" dirty="0" smtClean="0"/>
              <a:t>Alo </a:t>
            </a:r>
            <a:r>
              <a:rPr lang="tr-TR" dirty="0"/>
              <a:t>183 Hattı ile kadın, çocuk, engelli, yaşlı, şehit yakınları ve gazilerle ilgili gelen talepler değerlendirilerek rehberlik ve danışmanlık hizmeti verilmektedir. </a:t>
            </a:r>
            <a:endParaRPr lang="tr-TR" dirty="0" smtClean="0"/>
          </a:p>
          <a:p>
            <a:pPr marL="0" indent="0">
              <a:buNone/>
            </a:pPr>
            <a:endParaRPr lang="tr-TR" b="1" dirty="0" smtClean="0"/>
          </a:p>
          <a:p>
            <a:pPr marL="0" indent="0">
              <a:buNone/>
            </a:pPr>
            <a:r>
              <a:rPr lang="tr-TR" b="1" dirty="0" smtClean="0"/>
              <a:t>3.POLİS </a:t>
            </a:r>
            <a:r>
              <a:rPr lang="tr-TR" b="1" dirty="0"/>
              <a:t>MERKEZLERİ ve JANDARMA </a:t>
            </a:r>
            <a:r>
              <a:rPr lang="tr-TR" b="1" dirty="0" smtClean="0"/>
              <a:t>KARAKOLLARI</a:t>
            </a:r>
          </a:p>
          <a:p>
            <a:pPr marL="0" indent="0">
              <a:buNone/>
            </a:pPr>
            <a:r>
              <a:rPr lang="tr-TR" dirty="0" smtClean="0"/>
              <a:t>Şiddete </a:t>
            </a:r>
            <a:r>
              <a:rPr lang="tr-TR" dirty="0"/>
              <a:t>maruz kalındığında, en yakın polis veya jandarma </a:t>
            </a:r>
            <a:r>
              <a:rPr lang="tr-TR" dirty="0" err="1"/>
              <a:t>karakollları</a:t>
            </a:r>
            <a:r>
              <a:rPr lang="tr-TR" dirty="0"/>
              <a:t> ile 7/24 saat </a:t>
            </a:r>
            <a:endParaRPr lang="tr-TR" dirty="0" smtClean="0"/>
          </a:p>
          <a:p>
            <a:pPr marL="0" indent="0">
              <a:buNone/>
            </a:pPr>
            <a:r>
              <a:rPr lang="tr-TR" b="1" dirty="0" smtClean="0"/>
              <a:t>alo </a:t>
            </a:r>
            <a:r>
              <a:rPr lang="tr-TR" b="1" dirty="0"/>
              <a:t>155 polis imdat ve </a:t>
            </a:r>
            <a:endParaRPr lang="tr-TR" b="1" dirty="0" smtClean="0"/>
          </a:p>
          <a:p>
            <a:pPr marL="0" indent="0">
              <a:buNone/>
            </a:pPr>
            <a:r>
              <a:rPr lang="tr-TR" b="1" dirty="0" smtClean="0"/>
              <a:t>156 </a:t>
            </a:r>
            <a:r>
              <a:rPr lang="tr-TR" b="1" dirty="0"/>
              <a:t>jandarma imdat </a:t>
            </a:r>
            <a:r>
              <a:rPr lang="tr-TR" dirty="0"/>
              <a:t>hattından yardım alabilirsiniz. </a:t>
            </a:r>
            <a:endParaRPr lang="tr-TR" dirty="0" smtClean="0"/>
          </a:p>
          <a:p>
            <a:pPr marL="0" indent="0">
              <a:buNone/>
            </a:pPr>
            <a:endParaRPr lang="tr-TR" dirty="0"/>
          </a:p>
        </p:txBody>
      </p:sp>
    </p:spTree>
    <p:extLst>
      <p:ext uri="{BB962C8B-B14F-4D97-AF65-F5344CB8AC3E}">
        <p14:creationId xmlns:p14="http://schemas.microsoft.com/office/powerpoint/2010/main" val="31818692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a:t>4.SAĞLIK KURULUŞLARI; Şiddete maruz kalındığında en yakın sağlık kuruluşuna başvuru yapabilir, tedavi yapılarak gerekli raporlar düzenlenecektir. </a:t>
            </a:r>
            <a:endParaRPr lang="tr-TR" dirty="0" smtClean="0"/>
          </a:p>
          <a:p>
            <a:pPr marL="0" indent="0">
              <a:buNone/>
            </a:pPr>
            <a:endParaRPr lang="tr-TR" dirty="0"/>
          </a:p>
          <a:p>
            <a:pPr marL="0" indent="0">
              <a:buNone/>
            </a:pPr>
            <a:r>
              <a:rPr lang="tr-TR" dirty="0"/>
              <a:t>5.BELEDİYELERİN KADIN DANIŞMA MERKEZLERİ; </a:t>
            </a:r>
            <a:endParaRPr lang="tr-TR" dirty="0" smtClean="0"/>
          </a:p>
          <a:p>
            <a:pPr marL="0" indent="0">
              <a:buNone/>
            </a:pPr>
            <a:endParaRPr lang="tr-TR" dirty="0"/>
          </a:p>
          <a:p>
            <a:pPr marL="0" indent="0">
              <a:buNone/>
            </a:pPr>
            <a:r>
              <a:rPr lang="tr-TR" dirty="0" smtClean="0"/>
              <a:t>6</a:t>
            </a:r>
            <a:r>
              <a:rPr lang="tr-TR" dirty="0"/>
              <a:t>. BAROLARIN KADIN DANIŞMA MERKEZLERİ VE ADLİ YARDIM KURULLARI </a:t>
            </a:r>
            <a:endParaRPr lang="tr-TR" dirty="0" smtClean="0"/>
          </a:p>
          <a:p>
            <a:pPr marL="0" indent="0">
              <a:buNone/>
            </a:pPr>
            <a:r>
              <a:rPr lang="tr-TR" dirty="0" smtClean="0"/>
              <a:t>Baroların Adli Yardım birimleri; fiziksel</a:t>
            </a:r>
            <a:r>
              <a:rPr lang="tr-TR" dirty="0"/>
              <a:t>, cinsel, psikolojik, ekonomik ve benzeri her türlü şiddete maruz kalan veya ekonomik gücü olmayıp aile hukukuna ilişkin konularda hukuki yardım talebinde bulunan kadınları bilgilendirmek ve yardım sağlamaktadır.</a:t>
            </a:r>
          </a:p>
          <a:p>
            <a:endParaRPr lang="tr-TR" dirty="0"/>
          </a:p>
        </p:txBody>
      </p:sp>
    </p:spTree>
    <p:extLst>
      <p:ext uri="{BB962C8B-B14F-4D97-AF65-F5344CB8AC3E}">
        <p14:creationId xmlns:p14="http://schemas.microsoft.com/office/powerpoint/2010/main" val="3553363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Alo 183</a:t>
            </a:r>
          </a:p>
        </p:txBody>
      </p:sp>
      <p:sp>
        <p:nvSpPr>
          <p:cNvPr id="3" name="İçerik Yer Tutucusu 2"/>
          <p:cNvSpPr>
            <a:spLocks noGrp="1"/>
          </p:cNvSpPr>
          <p:nvPr>
            <p:ph idx="1"/>
          </p:nvPr>
        </p:nvSpPr>
        <p:spPr/>
        <p:txBody>
          <a:bodyPr>
            <a:normAutofit fontScale="92500" lnSpcReduction="20000"/>
          </a:bodyPr>
          <a:lstStyle/>
          <a:p>
            <a:pPr fontAlgn="base"/>
            <a:r>
              <a:rPr lang="tr-TR" dirty="0" smtClean="0"/>
              <a:t>Alo </a:t>
            </a:r>
            <a:r>
              <a:rPr lang="tr-TR" dirty="0"/>
              <a:t>183 Hattı 7 gün 24 saat kesintisiz hizmet vermektedir. Alo 183 Hattına yurt içinden yapılan aramalar ücretsizdir. Kürtçe ve Arapça bilen personel bu dillerde gelen çağrıları cevaplamaktadır.</a:t>
            </a:r>
            <a:br>
              <a:rPr lang="tr-TR" dirty="0"/>
            </a:br>
            <a:r>
              <a:rPr lang="tr-TR" dirty="0"/>
              <a:t/>
            </a:r>
            <a:br>
              <a:rPr lang="tr-TR" dirty="0"/>
            </a:br>
            <a:r>
              <a:rPr lang="tr-TR" dirty="0"/>
              <a:t>Alo 183 Hattına işaret dili bilen personel görevlendirilerek, işitme ve konuşma engelli vatandaşlarımızla, 3G uyumlu telefonlar ile hafta içi 08:00 – 24:00 saatleri arasında, Cumartesi günleri ise 08:00-17:00 saatleri arasında 0 549 381 0 183 </a:t>
            </a:r>
            <a:r>
              <a:rPr lang="tr-TR" dirty="0" err="1"/>
              <a:t>nolu</a:t>
            </a:r>
            <a:r>
              <a:rPr lang="tr-TR" dirty="0"/>
              <a:t> hat üzerinden görüntülü görüşme yapılabilmektedir.</a:t>
            </a:r>
          </a:p>
          <a:p>
            <a:pPr fontAlgn="base"/>
            <a:r>
              <a:rPr lang="tr-TR" dirty="0"/>
              <a:t>Alo 183 hattına internet tabanlı mesajlaşma uygulaması </a:t>
            </a:r>
            <a:r>
              <a:rPr lang="tr-TR" dirty="0" err="1"/>
              <a:t>Whatsapp</a:t>
            </a:r>
            <a:r>
              <a:rPr lang="tr-TR" dirty="0"/>
              <a:t> üzerinden 7 gün 24 saat kesintisiz olmak üzere 0 501 183 0 183 </a:t>
            </a:r>
            <a:r>
              <a:rPr lang="tr-TR" dirty="0" err="1"/>
              <a:t>nolu</a:t>
            </a:r>
            <a:r>
              <a:rPr lang="tr-TR" dirty="0"/>
              <a:t> hat üzerinden ulaşılabilmektedir.</a:t>
            </a:r>
          </a:p>
          <a:p>
            <a:endParaRPr lang="tr-TR" dirty="0"/>
          </a:p>
        </p:txBody>
      </p:sp>
    </p:spTree>
    <p:extLst>
      <p:ext uri="{BB962C8B-B14F-4D97-AF65-F5344CB8AC3E}">
        <p14:creationId xmlns:p14="http://schemas.microsoft.com/office/powerpoint/2010/main" val="4287205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1143000"/>
          </a:xfrm>
        </p:spPr>
        <p:txBody>
          <a:bodyPr>
            <a:normAutofit fontScale="90000"/>
          </a:bodyPr>
          <a:lstStyle/>
          <a:p>
            <a:r>
              <a:rPr lang="tr-TR" dirty="0" smtClean="0"/>
              <a:t/>
            </a:r>
            <a:br>
              <a:rPr lang="tr-TR" dirty="0" smtClean="0"/>
            </a:br>
            <a:r>
              <a:rPr lang="tr-TR" dirty="0" smtClean="0"/>
              <a:t>Alo 183 Hizmet </a:t>
            </a:r>
            <a:r>
              <a:rPr lang="tr-TR" dirty="0"/>
              <a:t>Alanı</a:t>
            </a:r>
            <a:br>
              <a:rPr lang="tr-TR" dirty="0"/>
            </a:br>
            <a:endParaRPr lang="tr-TR" dirty="0"/>
          </a:p>
        </p:txBody>
      </p:sp>
      <p:sp>
        <p:nvSpPr>
          <p:cNvPr id="3" name="İçerik Yer Tutucusu 2"/>
          <p:cNvSpPr>
            <a:spLocks noGrp="1"/>
          </p:cNvSpPr>
          <p:nvPr>
            <p:ph idx="1"/>
          </p:nvPr>
        </p:nvSpPr>
        <p:spPr>
          <a:xfrm>
            <a:off x="457200" y="1628800"/>
            <a:ext cx="8229600" cy="4695800"/>
          </a:xfrm>
        </p:spPr>
        <p:txBody>
          <a:bodyPr>
            <a:normAutofit fontScale="85000" lnSpcReduction="10000"/>
          </a:bodyPr>
          <a:lstStyle/>
          <a:p>
            <a:pPr fontAlgn="base"/>
            <a:r>
              <a:rPr lang="tr-TR" dirty="0" smtClean="0"/>
              <a:t>Aile</a:t>
            </a:r>
            <a:r>
              <a:rPr lang="tr-TR" dirty="0"/>
              <a:t>, Çalışma ve Sosyal Hizmetler Bakanlığı Çağrı Merkezlerinden Alo 183 Sosyal Destek Hattı aracılığı ile aile, kadın, çocuk, engelli, yaşlı, şehit yakınları ile gaziler ve gazi yakınlarına yönelik hizmetlere ilişkin çağrılar değerlendirilerek rehberlik ve danışmanlık hizmeti sunulmaktadır.</a:t>
            </a:r>
            <a:br>
              <a:rPr lang="tr-TR" dirty="0"/>
            </a:br>
            <a:endParaRPr lang="tr-TR" dirty="0" smtClean="0"/>
          </a:p>
          <a:p>
            <a:pPr fontAlgn="base"/>
            <a:r>
              <a:rPr lang="tr-TR" dirty="0" smtClean="0"/>
              <a:t>Ayrıca </a:t>
            </a:r>
            <a:r>
              <a:rPr lang="tr-TR" dirty="0"/>
              <a:t>İhmal, istismar ve şiddet vakaları veya töre ve namus cinayetlerinin önlenmesi için tedbir mahiyetindeki ihbarlar da alınmakta, durumun </a:t>
            </a:r>
            <a:r>
              <a:rPr lang="tr-TR" dirty="0" err="1"/>
              <a:t>aciliyeti</a:t>
            </a:r>
            <a:r>
              <a:rPr lang="tr-TR" dirty="0"/>
              <a:t> göz önünde bulundurularak vakanın bulunduğu ilde görevli Acil Müdahale Ekip Sorumlusuna ve/veya kolluk kuvvetlerine bildirilmektedir. Acil Müdahale Ekibi vakayı değerlendirmekte, gerekli durumlarda emniyet veya jandarma birimleri ile koordinasyon sağlayarak, en kısa zamanda müdahale edilmesi sağlanmaktadır.</a:t>
            </a:r>
          </a:p>
          <a:p>
            <a:endParaRPr lang="tr-TR" dirty="0"/>
          </a:p>
        </p:txBody>
      </p:sp>
    </p:spTree>
    <p:extLst>
      <p:ext uri="{BB962C8B-B14F-4D97-AF65-F5344CB8AC3E}">
        <p14:creationId xmlns:p14="http://schemas.microsoft.com/office/powerpoint/2010/main" val="3772433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8229600" cy="1143000"/>
          </a:xfrm>
        </p:spPr>
        <p:txBody>
          <a:bodyPr>
            <a:normAutofit fontScale="90000"/>
          </a:bodyPr>
          <a:lstStyle/>
          <a:p>
            <a:r>
              <a:rPr lang="tr-TR" sz="4000" dirty="0"/>
              <a:t>İşitme ve Konuşma Engelli Vatandaşlarımız</a:t>
            </a:r>
            <a:r>
              <a:rPr lang="tr-TR" dirty="0"/>
              <a:t/>
            </a:r>
            <a:br>
              <a:rPr lang="tr-TR" dirty="0"/>
            </a:br>
            <a:endParaRPr lang="tr-TR" dirty="0"/>
          </a:p>
        </p:txBody>
      </p:sp>
      <p:sp>
        <p:nvSpPr>
          <p:cNvPr id="3" name="İçerik Yer Tutucusu 2"/>
          <p:cNvSpPr>
            <a:spLocks noGrp="1"/>
          </p:cNvSpPr>
          <p:nvPr>
            <p:ph idx="1"/>
          </p:nvPr>
        </p:nvSpPr>
        <p:spPr>
          <a:xfrm>
            <a:off x="457200" y="2636912"/>
            <a:ext cx="8229600" cy="3687688"/>
          </a:xfrm>
        </p:spPr>
        <p:txBody>
          <a:bodyPr/>
          <a:lstStyle/>
          <a:p>
            <a:pPr fontAlgn="base"/>
            <a:r>
              <a:rPr lang="tr-TR" dirty="0" smtClean="0"/>
              <a:t>İşitme </a:t>
            </a:r>
            <a:r>
              <a:rPr lang="tr-TR" dirty="0"/>
              <a:t>ve konuşma engelli vatandaşlarımız </a:t>
            </a:r>
            <a:endParaRPr lang="tr-TR" dirty="0" smtClean="0"/>
          </a:p>
          <a:p>
            <a:pPr fontAlgn="base"/>
            <a:r>
              <a:rPr lang="tr-TR" dirty="0" smtClean="0"/>
              <a:t>0 </a:t>
            </a:r>
            <a:r>
              <a:rPr lang="tr-TR" dirty="0"/>
              <a:t>549 381 0 183 hattını arayarak işaret dili bilen personelimiz ile görüşme yapabilirler.</a:t>
            </a:r>
          </a:p>
          <a:p>
            <a:endParaRPr lang="tr-TR" dirty="0"/>
          </a:p>
        </p:txBody>
      </p:sp>
    </p:spTree>
    <p:extLst>
      <p:ext uri="{BB962C8B-B14F-4D97-AF65-F5344CB8AC3E}">
        <p14:creationId xmlns:p14="http://schemas.microsoft.com/office/powerpoint/2010/main" val="11390541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58955"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44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1.KADINA YÖNELİK ŞİDDET</a:t>
            </a:r>
            <a:endParaRPr lang="tr-TR" dirty="0"/>
          </a:p>
        </p:txBody>
      </p:sp>
      <p:sp>
        <p:nvSpPr>
          <p:cNvPr id="3" name="İçerik Yer Tutucusu 2"/>
          <p:cNvSpPr>
            <a:spLocks noGrp="1"/>
          </p:cNvSpPr>
          <p:nvPr>
            <p:ph idx="1"/>
          </p:nvPr>
        </p:nvSpPr>
        <p:spPr/>
        <p:txBody>
          <a:bodyPr/>
          <a:lstStyle/>
          <a:p>
            <a:r>
              <a:rPr lang="tr-TR" dirty="0"/>
              <a:t>Kadına yönelik şiddet; bir insan hakkı ihlali ve ayrımcılık biçimi olarak kültürel, ekonomik, coğrafi sınır tanımaksızın tüm dünyada varlığını sürdürmektedir</a:t>
            </a:r>
            <a:r>
              <a:rPr lang="tr-TR" dirty="0" smtClean="0"/>
              <a:t>.</a:t>
            </a:r>
          </a:p>
          <a:p>
            <a:r>
              <a:rPr lang="tr-TR" dirty="0"/>
              <a:t>Çok boyutlu bir sorun alanı olan kadına yönelik şiddet ve kadına yönelik ev içi şiddet, yalnızca kadınları olumsuz etkilemekle kalmamakta, bir bütün olarak toplumu da olumsuz </a:t>
            </a:r>
            <a:r>
              <a:rPr lang="tr-TR" dirty="0" smtClean="0"/>
              <a:t>etkilemektedir.</a:t>
            </a:r>
            <a:endParaRPr lang="tr-TR" dirty="0"/>
          </a:p>
        </p:txBody>
      </p:sp>
    </p:spTree>
    <p:extLst>
      <p:ext uri="{BB962C8B-B14F-4D97-AF65-F5344CB8AC3E}">
        <p14:creationId xmlns:p14="http://schemas.microsoft.com/office/powerpoint/2010/main" val="2424947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271864"/>
          </a:xfrm>
        </p:spPr>
        <p:txBody>
          <a:bodyPr>
            <a:normAutofit/>
          </a:bodyPr>
          <a:lstStyle/>
          <a:p>
            <a:r>
              <a:rPr lang="tr-TR" dirty="0"/>
              <a:t>Kadına yönelik şiddet kavramı, uluslararası insan hakları hukuku alanında ilk kez 1993 yılında “Birleşmiş Milletler Kadınlara Karşı Şiddetin Tasfiye Edilmesine Dair </a:t>
            </a:r>
            <a:r>
              <a:rPr lang="tr-TR" dirty="0" err="1"/>
              <a:t>Bildiri”de</a:t>
            </a:r>
            <a:r>
              <a:rPr lang="tr-TR" dirty="0"/>
              <a:t> tanımlanmıştır. </a:t>
            </a:r>
            <a:endParaRPr lang="tr-TR" dirty="0" smtClean="0"/>
          </a:p>
          <a:p>
            <a:r>
              <a:rPr lang="tr-TR" dirty="0" smtClean="0"/>
              <a:t>Bu </a:t>
            </a:r>
            <a:r>
              <a:rPr lang="tr-TR" dirty="0"/>
              <a:t>çerçevede, kadına yönelik şiddet, “İster kamusal isterse özel yaşamda meydana gelsin, kadınlara fiziksel, cinsel veya psikolojik acı veya ıstırap veren veya verebilecek olan cinsiyete dayanan bir eylem veya bu tür eylemlerle tehdit etme, zorlama veya keyfi olarak özgürlükten yoksun bırakma anlamına gelir.” şeklinde tanımlanmıştır</a:t>
            </a:r>
          </a:p>
        </p:txBody>
      </p:sp>
    </p:spTree>
    <p:extLst>
      <p:ext uri="{BB962C8B-B14F-4D97-AF65-F5344CB8AC3E}">
        <p14:creationId xmlns:p14="http://schemas.microsoft.com/office/powerpoint/2010/main" val="4092281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2. KADINA YÖNELİK ŞİDDETİN SINIFLANDIRILMASI </a:t>
            </a:r>
          </a:p>
        </p:txBody>
      </p:sp>
      <p:sp>
        <p:nvSpPr>
          <p:cNvPr id="3" name="İçerik Yer Tutucusu 2"/>
          <p:cNvSpPr>
            <a:spLocks noGrp="1"/>
          </p:cNvSpPr>
          <p:nvPr>
            <p:ph idx="1"/>
          </p:nvPr>
        </p:nvSpPr>
        <p:spPr/>
        <p:txBody>
          <a:bodyPr/>
          <a:lstStyle/>
          <a:p>
            <a:pPr marL="0" indent="0">
              <a:buNone/>
            </a:pPr>
            <a:r>
              <a:rPr lang="tr-TR" dirty="0" smtClean="0"/>
              <a:t>Hem </a:t>
            </a:r>
            <a:r>
              <a:rPr lang="tr-TR" dirty="0"/>
              <a:t>uluslararası hem de ulusal mevzuatta kadına yönelik şiddetin yalnızca fiziksel olmadığı, cinsel, psikolojik veya ekonomik şekilde de meydana gelebileceği belirtilmektedir. Bu çerçevede, kadına yönelik şiddet literatürde genellikle; </a:t>
            </a:r>
            <a:endParaRPr lang="tr-TR" dirty="0" smtClean="0"/>
          </a:p>
          <a:p>
            <a:r>
              <a:rPr lang="tr-TR" dirty="0" smtClean="0"/>
              <a:t>fiziksel </a:t>
            </a:r>
            <a:r>
              <a:rPr lang="tr-TR" dirty="0"/>
              <a:t>şiddet, </a:t>
            </a:r>
            <a:endParaRPr lang="tr-TR" dirty="0" smtClean="0"/>
          </a:p>
          <a:p>
            <a:r>
              <a:rPr lang="tr-TR" dirty="0" smtClean="0"/>
              <a:t>ekonomik </a:t>
            </a:r>
            <a:r>
              <a:rPr lang="tr-TR" dirty="0"/>
              <a:t>şiddet, </a:t>
            </a:r>
            <a:endParaRPr lang="tr-TR" dirty="0" smtClean="0"/>
          </a:p>
          <a:p>
            <a:r>
              <a:rPr lang="tr-TR" dirty="0" smtClean="0"/>
              <a:t>cinsel </a:t>
            </a:r>
            <a:r>
              <a:rPr lang="tr-TR" dirty="0"/>
              <a:t>şiddet ve </a:t>
            </a:r>
            <a:endParaRPr lang="tr-TR" dirty="0" smtClean="0"/>
          </a:p>
          <a:p>
            <a:r>
              <a:rPr lang="tr-TR" dirty="0" smtClean="0"/>
              <a:t>psikolojik/duygusal </a:t>
            </a:r>
            <a:r>
              <a:rPr lang="tr-TR" dirty="0"/>
              <a:t>şiddet olarak gruplandırılmaktadır. </a:t>
            </a:r>
          </a:p>
        </p:txBody>
      </p:sp>
    </p:spTree>
    <p:extLst>
      <p:ext uri="{BB962C8B-B14F-4D97-AF65-F5344CB8AC3E}">
        <p14:creationId xmlns:p14="http://schemas.microsoft.com/office/powerpoint/2010/main" val="138546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2.1 Fiziksel Şiddet </a:t>
            </a:r>
          </a:p>
        </p:txBody>
      </p:sp>
      <p:sp>
        <p:nvSpPr>
          <p:cNvPr id="3" name="İçerik Yer Tutucusu 2"/>
          <p:cNvSpPr>
            <a:spLocks noGrp="1"/>
          </p:cNvSpPr>
          <p:nvPr>
            <p:ph idx="1"/>
          </p:nvPr>
        </p:nvSpPr>
        <p:spPr/>
        <p:txBody>
          <a:bodyPr>
            <a:normAutofit/>
          </a:bodyPr>
          <a:lstStyle/>
          <a:p>
            <a:pPr marL="0" indent="0">
              <a:buNone/>
            </a:pPr>
            <a:r>
              <a:rPr lang="tr-TR" dirty="0" smtClean="0"/>
              <a:t>Fiziksel </a:t>
            </a:r>
            <a:r>
              <a:rPr lang="tr-TR" dirty="0"/>
              <a:t>şiddet; başkasının vücut bütünlüğüne zarar veren, ona acı çektiren her türlü saldırı olarak tanımlanmaktadır. Bireyin fiziksel olarak zarar görmesine neden olan her türlü eylemi kapsayan fiziksel şiddet, sağlıksız koşullarda yaşamaya mecbur bırakmadan töre ve namus cinayetine kadar uzanmaktadır. </a:t>
            </a:r>
          </a:p>
        </p:txBody>
      </p:sp>
    </p:spTree>
    <p:extLst>
      <p:ext uri="{BB962C8B-B14F-4D97-AF65-F5344CB8AC3E}">
        <p14:creationId xmlns:p14="http://schemas.microsoft.com/office/powerpoint/2010/main" val="2709467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2.2 Cinsel </a:t>
            </a:r>
            <a:r>
              <a:rPr lang="tr-TR" dirty="0" smtClean="0"/>
              <a:t>Şiddet</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a:t>Cinsel şiddet </a:t>
            </a:r>
            <a:r>
              <a:rPr lang="tr-TR" dirty="0" smtClean="0"/>
              <a:t>birini </a:t>
            </a:r>
            <a:r>
              <a:rPr lang="tr-TR" dirty="0"/>
              <a:t>istemediği yerde, zamanda veya şekilde cinsel ilişkiye zorlamak; kişinin rızası olmaksızın cinsel nitelikli eylemlerde bulunmak; cinselliği bir tehdit, sindirme ve kontrol etme aracı olarak kullanmaktır. </a:t>
            </a:r>
            <a:endParaRPr lang="tr-TR" dirty="0" smtClean="0"/>
          </a:p>
          <a:p>
            <a:pPr marL="0" indent="0">
              <a:buNone/>
            </a:pPr>
            <a:endParaRPr lang="tr-TR" dirty="0"/>
          </a:p>
          <a:p>
            <a:pPr marL="0" indent="0">
              <a:buNone/>
            </a:pPr>
            <a:r>
              <a:rPr lang="tr-TR" dirty="0" smtClean="0"/>
              <a:t>Dünya </a:t>
            </a:r>
            <a:r>
              <a:rPr lang="tr-TR" dirty="0"/>
              <a:t>Sağlık Örgütü (DSÖ) tarafından cinsel şiddet “cinsel eylem gerçekleştirmek amacıyla girişim, istenmeyen cinsel içerikli konuşmalar, birini cinsel amaçlı kullanmak, mağdur ve fail arasındaki ilişkinin niteliğine bakmaksızın, ev ya da iş ortamında kişinin cinselliğine yönelik zorlayıcı yaptırımlar” olarak tanımlamıştır. </a:t>
            </a:r>
          </a:p>
          <a:p>
            <a:endParaRPr lang="tr-TR" dirty="0"/>
          </a:p>
        </p:txBody>
      </p:sp>
    </p:spTree>
    <p:extLst>
      <p:ext uri="{BB962C8B-B14F-4D97-AF65-F5344CB8AC3E}">
        <p14:creationId xmlns:p14="http://schemas.microsoft.com/office/powerpoint/2010/main" val="2130376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2.3 Psikolojik </a:t>
            </a:r>
            <a:r>
              <a:rPr lang="tr-TR" dirty="0" smtClean="0"/>
              <a:t>Şiddet</a:t>
            </a:r>
            <a:endParaRPr lang="tr-TR" dirty="0"/>
          </a:p>
        </p:txBody>
      </p:sp>
      <p:sp>
        <p:nvSpPr>
          <p:cNvPr id="3" name="İçerik Yer Tutucusu 2"/>
          <p:cNvSpPr>
            <a:spLocks noGrp="1"/>
          </p:cNvSpPr>
          <p:nvPr>
            <p:ph idx="1"/>
          </p:nvPr>
        </p:nvSpPr>
        <p:spPr/>
        <p:txBody>
          <a:bodyPr>
            <a:normAutofit/>
          </a:bodyPr>
          <a:lstStyle/>
          <a:p>
            <a:pPr marL="0" indent="0">
              <a:buNone/>
            </a:pPr>
            <a:r>
              <a:rPr lang="tr-TR" dirty="0"/>
              <a:t>Psikolojik </a:t>
            </a:r>
            <a:r>
              <a:rPr lang="tr-TR" dirty="0" smtClean="0"/>
              <a:t>şiddet; </a:t>
            </a:r>
            <a:r>
              <a:rPr lang="tr-TR" dirty="0"/>
              <a:t>bağırmak, korkutmak, küfür etmek, tehdit etmek, hakaret etmek, eve kapatmak, küçük düşürmek, lakap takmak, kadının nasıl giyineceği, nereye gideceği, kimlerle görüşeceği konusunda baskı yapmak, öfkesini çocuklardan çıkarmak, çocuklarını göstermemekle tehdit etmek, silah göstermek gibi eylemleri kapsamaktadır</a:t>
            </a:r>
            <a:r>
              <a:rPr lang="tr-TR" dirty="0" smtClean="0"/>
              <a:t>.</a:t>
            </a:r>
            <a:endParaRPr lang="tr-TR" dirty="0"/>
          </a:p>
        </p:txBody>
      </p:sp>
    </p:spTree>
    <p:extLst>
      <p:ext uri="{BB962C8B-B14F-4D97-AF65-F5344CB8AC3E}">
        <p14:creationId xmlns:p14="http://schemas.microsoft.com/office/powerpoint/2010/main" val="296732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2.4 Ekonomik Şiddet </a:t>
            </a:r>
          </a:p>
        </p:txBody>
      </p:sp>
      <p:sp>
        <p:nvSpPr>
          <p:cNvPr id="3" name="İçerik Yer Tutucusu 2"/>
          <p:cNvSpPr>
            <a:spLocks noGrp="1"/>
          </p:cNvSpPr>
          <p:nvPr>
            <p:ph idx="1"/>
          </p:nvPr>
        </p:nvSpPr>
        <p:spPr/>
        <p:txBody>
          <a:bodyPr>
            <a:normAutofit lnSpcReduction="10000"/>
          </a:bodyPr>
          <a:lstStyle/>
          <a:p>
            <a:r>
              <a:rPr lang="tr-TR" dirty="0" smtClean="0"/>
              <a:t>Ekonomik </a:t>
            </a:r>
            <a:r>
              <a:rPr lang="tr-TR" dirty="0"/>
              <a:t>şiddet; kadının para harcamasının kısıtlanması, çalışmasına izin verilmemesi, zorla çalıştırılması, ekonomik konulardaki kararların erkek tarafından tek başına alınması, kadının parasının elinden alınması, iş yerinde olay yaratmak suretiyle kadının işten atılmasına neden olunması, kadının iş bulmasını kolaylaştırıcı becerilerinin geliştirilmesinin engellenmesi, ev ihtiyaçlarını karşılayacak maddi kaynaktan yoksun bırakılması, engelli kadını zorla dilendirme gibi birini kontrol etmek ya da cezalandırmak amacıyla ekonomik olarak sınırlamak için yapılan her türlü eylemdir.</a:t>
            </a:r>
          </a:p>
          <a:p>
            <a:endParaRPr lang="tr-TR" dirty="0"/>
          </a:p>
        </p:txBody>
      </p:sp>
    </p:spTree>
    <p:extLst>
      <p:ext uri="{BB962C8B-B14F-4D97-AF65-F5344CB8AC3E}">
        <p14:creationId xmlns:p14="http://schemas.microsoft.com/office/powerpoint/2010/main" val="3280022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1433</Words>
  <Application>Microsoft Office PowerPoint</Application>
  <PresentationFormat>Ekran Gösterisi (4:3)</PresentationFormat>
  <Paragraphs>101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KADINA YÖNELİK ŞİDDETLE MÜCADELE </vt:lpstr>
      <vt:lpstr>PowerPoint Sunusu</vt:lpstr>
      <vt:lpstr>1.KADINA YÖNELİK ŞİDDET</vt:lpstr>
      <vt:lpstr>PowerPoint Sunusu</vt:lpstr>
      <vt:lpstr>2. KADINA YÖNELİK ŞİDDETİN SINIFLANDIRILMASI </vt:lpstr>
      <vt:lpstr>2.1 Fiziksel Şiddet </vt:lpstr>
      <vt:lpstr>2.2 Cinsel Şiddet</vt:lpstr>
      <vt:lpstr>2.3 Psikolojik Şiddet</vt:lpstr>
      <vt:lpstr> 2.4 Ekonomik Şiddet </vt:lpstr>
      <vt:lpstr>3.Türkiye’de Kadına Yönelik Aile İçi Şiddet Araştırması</vt:lpstr>
      <vt:lpstr>2014 Araştırması’na göre şiddet türleri ve Türkiye’deki yaygınlığına ilişkin veriler</vt:lpstr>
      <vt:lpstr>PowerPoint Sunusu</vt:lpstr>
      <vt:lpstr>PowerPoint Sunusu</vt:lpstr>
      <vt:lpstr>PowerPoint Sunusu</vt:lpstr>
      <vt:lpstr>PowerPoint Sunusu</vt:lpstr>
      <vt:lpstr>PowerPoint Sunusu</vt:lpstr>
      <vt:lpstr>4. ULUSLARARASI GELİŞMELER </vt:lpstr>
      <vt:lpstr>PowerPoint Sunusu</vt:lpstr>
      <vt:lpstr>5. TÜRKİYE’DEKİ GELİŞMELER </vt:lpstr>
      <vt:lpstr>PowerPoint Sunusu</vt:lpstr>
      <vt:lpstr>6.ŞİDDETE MARUZ KALDIGINIZDA YA DA RİSK ALTINDAYKEN BAŞVURABİLECEĞİNİZ KURUM VE KURULUŞLAR </vt:lpstr>
      <vt:lpstr>PowerPoint Sunusu</vt:lpstr>
      <vt:lpstr>Alo 183</vt:lpstr>
      <vt:lpstr> Alo 183 Hizmet Alanı </vt:lpstr>
      <vt:lpstr>İşitme ve Konuşma Engelli Vatandaşlarımız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GiresuN</dc:creator>
  <cp:lastModifiedBy>Türk Telekom</cp:lastModifiedBy>
  <cp:revision>12</cp:revision>
  <dcterms:created xsi:type="dcterms:W3CDTF">2020-11-23T08:10:18Z</dcterms:created>
  <dcterms:modified xsi:type="dcterms:W3CDTF">2020-11-23T09:54:50Z</dcterms:modified>
</cp:coreProperties>
</file>