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7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35197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e883c6f2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e883c6f2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e883c6f2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e883c6f2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e883c6f2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e883c6f2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e883c6f2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e883c6f2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e883c6f2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e883c6f2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e883c6f2e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e883c6f2e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e883c6f2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e883c6f2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Etkileşimli tahta, projeksiyon cihazı, fotokopi makinesi vb.</a:t>
            </a:r>
            <a:endParaRPr/>
          </a:p>
        </p:txBody>
      </p:sp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E-Randevu, E-Reçete, MR, röntgen vb.</a:t>
            </a:r>
            <a:endParaRPr/>
          </a:p>
        </p:txBody>
      </p:sp>
      <p:sp>
        <p:nvSpPr>
          <p:cNvPr id="183" name="Google Shape;1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/>
              <a:t>GPS, navigasyon, radar, mobese vb.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kameralar, alarm sistemleri, X-Ray vb.</a:t>
            </a:r>
            <a:endParaRPr/>
          </a:p>
        </p:txBody>
      </p:sp>
      <p:sp>
        <p:nvSpPr>
          <p:cNvPr id="193" name="Google Shape;1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ATM, pos cihazı, kredi kartı, online ve mobil bankacılık, para sayma makineleri vb.</a:t>
            </a:r>
            <a:endParaRPr/>
          </a:p>
        </p:txBody>
      </p:sp>
      <p:sp>
        <p:nvSpPr>
          <p:cNvPr id="198" name="Google Shape;1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İnternet mağazaları</a:t>
            </a:r>
            <a:endParaRPr/>
          </a:p>
        </p:txBody>
      </p:sp>
      <p:sp>
        <p:nvSpPr>
          <p:cNvPr id="203" name="Google Shape;2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e883c6f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e883c6f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Bu sorunun cevaplarını hep birlikte bulalım.</a:t>
            </a:r>
            <a:endParaRPr/>
          </a:p>
        </p:txBody>
      </p:sp>
      <p:sp>
        <p:nvSpPr>
          <p:cNvPr id="208" name="Google Shape;2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e883c6f2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e883c6f2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e883c6f2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e883c6f2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e883c6f2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e883c6f2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descr="03110826_1.Donem-Materyalleri-_Sayfa_0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2" descr="03110826_1.Donem-Materyalleri-_Sayfa_0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3"/>
          <p:cNvSpPr txBox="1"/>
          <p:nvPr/>
        </p:nvSpPr>
        <p:spPr>
          <a:xfrm>
            <a:off x="533875" y="698125"/>
            <a:ext cx="86238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>
                <a:latin typeface="Comic Sans MS"/>
                <a:ea typeface="Comic Sans MS"/>
                <a:cs typeface="Comic Sans MS"/>
                <a:sym typeface="Comic Sans MS"/>
              </a:rPr>
              <a:t>BİT:</a:t>
            </a:r>
            <a:r>
              <a:rPr lang="tr-TR" sz="3600">
                <a:latin typeface="Comic Sans MS"/>
                <a:ea typeface="Comic Sans MS"/>
                <a:cs typeface="Comic Sans MS"/>
                <a:sym typeface="Comic Sans MS"/>
              </a:rPr>
              <a:t> Bilginin toplanması, işlenmesi, saklanması ve iletilmesini sağlayan her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latin typeface="Comic Sans MS"/>
                <a:ea typeface="Comic Sans MS"/>
                <a:cs typeface="Comic Sans MS"/>
                <a:sym typeface="Comic Sans MS"/>
              </a:rPr>
              <a:t>türlü teknolojiye denir.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4" descr="03110826_1.Donem-Materyalleri-_Sayfa_0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5"/>
          <p:cNvSpPr txBox="1"/>
          <p:nvPr/>
        </p:nvSpPr>
        <p:spPr>
          <a:xfrm>
            <a:off x="533875" y="698125"/>
            <a:ext cx="86238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>
                <a:latin typeface="Comic Sans MS"/>
                <a:ea typeface="Comic Sans MS"/>
                <a:cs typeface="Comic Sans MS"/>
                <a:sym typeface="Comic Sans MS"/>
              </a:rPr>
              <a:t>Donanım:</a:t>
            </a:r>
            <a:r>
              <a:rPr lang="tr-TR" sz="3600">
                <a:latin typeface="Comic Sans MS"/>
                <a:ea typeface="Comic Sans MS"/>
                <a:cs typeface="Comic Sans MS"/>
                <a:sym typeface="Comic Sans MS"/>
              </a:rPr>
              <a:t> Bir bilgisayar sistemini oluşturan ve fiziksel olarak dokunulabilen araçların tümüne donanım denir.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6" descr="03110826_1.Donem-Materyalleri-_Sayfa_0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 txBox="1"/>
          <p:nvPr/>
        </p:nvSpPr>
        <p:spPr>
          <a:xfrm>
            <a:off x="533875" y="698125"/>
            <a:ext cx="86238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>
                <a:latin typeface="Comic Sans MS"/>
                <a:ea typeface="Comic Sans MS"/>
                <a:cs typeface="Comic Sans MS"/>
                <a:sym typeface="Comic Sans MS"/>
              </a:rPr>
              <a:t>Yazılım:</a:t>
            </a:r>
            <a:r>
              <a:rPr lang="tr-TR" sz="3600">
                <a:latin typeface="Comic Sans MS"/>
                <a:ea typeface="Comic Sans MS"/>
                <a:cs typeface="Comic Sans MS"/>
                <a:sym typeface="Comic Sans MS"/>
              </a:rPr>
              <a:t> Bilgisayar donanımının istenilen amaçlar doğrultusunda çalıştırılmasıyla kullanıcının bilgisayarda istediği işlemleri yapabilmesini sağlayan programlardır.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8" descr="03110826_1.Donem-Materyalleri-_Sayfa_0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04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9"/>
          <p:cNvSpPr txBox="1"/>
          <p:nvPr/>
        </p:nvSpPr>
        <p:spPr>
          <a:xfrm>
            <a:off x="533875" y="698125"/>
            <a:ext cx="86238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>
                <a:latin typeface="Comic Sans MS"/>
                <a:ea typeface="Comic Sans MS"/>
                <a:cs typeface="Comic Sans MS"/>
                <a:sym typeface="Comic Sans MS"/>
              </a:rPr>
              <a:t>Arayüz:</a:t>
            </a:r>
            <a:r>
              <a:rPr lang="tr-TR" sz="3600">
                <a:latin typeface="Comic Sans MS"/>
                <a:ea typeface="Comic Sans MS"/>
                <a:cs typeface="Comic Sans MS"/>
                <a:sym typeface="Comic Sans MS"/>
              </a:rPr>
              <a:t> Elektronik cihazlardaki yazılımların kontrolü amacıyla kullanılan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latin typeface="Comic Sans MS"/>
                <a:ea typeface="Comic Sans MS"/>
                <a:cs typeface="Comic Sans MS"/>
                <a:sym typeface="Comic Sans MS"/>
              </a:rPr>
              <a:t>ortak yüzeylere verilen isimdir.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0" descr="03110826_1.Donem-Materyalleri-_Sayfa_0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1"/>
          <p:cNvSpPr txBox="1"/>
          <p:nvPr/>
        </p:nvSpPr>
        <p:spPr>
          <a:xfrm>
            <a:off x="533875" y="698125"/>
            <a:ext cx="89112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>
                <a:latin typeface="Comic Sans MS"/>
                <a:ea typeface="Comic Sans MS"/>
                <a:cs typeface="Comic Sans MS"/>
                <a:sym typeface="Comic Sans MS"/>
              </a:rPr>
              <a:t>Etkileşim:</a:t>
            </a:r>
            <a:r>
              <a:rPr lang="tr-TR" sz="3600">
                <a:latin typeface="Comic Sans MS"/>
                <a:ea typeface="Comic Sans MS"/>
                <a:cs typeface="Comic Sans MS"/>
                <a:sym typeface="Comic Sans MS"/>
              </a:rPr>
              <a:t> Teknolojik araçların arayüzleri aracılığıyla bizimle kurdukları iletişimdir.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descr="03110826_1.Donem-Materyalleri-_Sayfa_0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2" descr="03110826_1.Donem-Materyalleri-_Sayfa_0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0"/>
            <a:ext cx="121872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3"/>
          <p:cNvSpPr txBox="1"/>
          <p:nvPr/>
        </p:nvSpPr>
        <p:spPr>
          <a:xfrm>
            <a:off x="533875" y="698125"/>
            <a:ext cx="89112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>
                <a:latin typeface="Comic Sans MS"/>
                <a:ea typeface="Comic Sans MS"/>
                <a:cs typeface="Comic Sans MS"/>
                <a:sym typeface="Comic Sans MS"/>
              </a:rPr>
              <a:t>İnternet:</a:t>
            </a:r>
            <a:r>
              <a:rPr lang="tr-TR" sz="3600">
                <a:latin typeface="Comic Sans MS"/>
                <a:ea typeface="Comic Sans MS"/>
                <a:cs typeface="Comic Sans MS"/>
                <a:sym typeface="Comic Sans MS"/>
              </a:rPr>
              <a:t> Diğer bilgisayar ağlarının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latin typeface="Comic Sans MS"/>
                <a:ea typeface="Comic Sans MS"/>
                <a:cs typeface="Comic Sans MS"/>
                <a:sym typeface="Comic Sans MS"/>
              </a:rPr>
              <a:t>birbirine bağlanmasıyla oluşmuş ve farklı noktalar arasında elektronik veri alışverişine olanak sağlayan dünyaca yaygın ağ sistemidir.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4" descr="03110826_1.Donem-Materyalleri-_Sayfa_0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5"/>
          <p:cNvSpPr txBox="1"/>
          <p:nvPr/>
        </p:nvSpPr>
        <p:spPr>
          <a:xfrm>
            <a:off x="533875" y="698125"/>
            <a:ext cx="89112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latin typeface="Comic Sans MS"/>
                <a:ea typeface="Comic Sans MS"/>
                <a:cs typeface="Comic Sans MS"/>
                <a:sym typeface="Comic Sans MS"/>
              </a:rPr>
              <a:t>Şimdi BİT’in Kullanım alanları gelecek. 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latin typeface="Comic Sans MS"/>
                <a:ea typeface="Comic Sans MS"/>
                <a:cs typeface="Comic Sans MS"/>
                <a:sym typeface="Comic Sans MS"/>
              </a:rPr>
              <a:t>Bu alanlarda Kullanılan Araçlara örnekler bulmaya çalışalım.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6" descr="03110826_1.Donem-Materyalleri-_Sayfa_0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7" descr="03110826_1.Donem-Materyalleri-_Sayfa_0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8" descr="03110826_1.Donem-Materyalleri-_Sayfa_0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9" descr="03110826_1.Donem-Materyalleri-_Sayfa_0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40" descr="03110826_1.Donem-Materyalleri-_Sayfa_0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41" descr="03110826_1.Donem-Materyalleri-_Sayfa_0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/>
        </p:nvSpPr>
        <p:spPr>
          <a:xfrm>
            <a:off x="533875" y="698125"/>
            <a:ext cx="86238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>
                <a:latin typeface="Comic Sans MS"/>
                <a:ea typeface="Comic Sans MS"/>
                <a:cs typeface="Comic Sans MS"/>
                <a:sym typeface="Comic Sans MS"/>
              </a:rPr>
              <a:t>Bilgi:</a:t>
            </a:r>
            <a:r>
              <a:rPr lang="tr-TR" sz="3600">
                <a:latin typeface="Comic Sans MS"/>
                <a:ea typeface="Comic Sans MS"/>
                <a:cs typeface="Comic Sans MS"/>
                <a:sym typeface="Comic Sans MS"/>
              </a:rPr>
              <a:t> Bir konu ya da iş konusunda öğrenilen ya da öğretilen şeylerdir. 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latin typeface="Comic Sans MS"/>
                <a:ea typeface="Comic Sans MS"/>
                <a:cs typeface="Comic Sans MS"/>
                <a:sym typeface="Comic Sans MS"/>
              </a:rPr>
              <a:t>İnsan aklının erebileceği olgu, gerçek ve ilkelerin bütünüdür.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42" descr="03110826_1.Donem-Materyalleri-_Sayfa_0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3"/>
          <p:cNvSpPr txBox="1"/>
          <p:nvPr/>
        </p:nvSpPr>
        <p:spPr>
          <a:xfrm>
            <a:off x="1295150" y="1887350"/>
            <a:ext cx="9595200" cy="7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DİNLEDİĞİNİZ İÇİN TEŞEKKÜRLER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7" name="Google Shape;217;p43"/>
          <p:cNvSpPr txBox="1"/>
          <p:nvPr/>
        </p:nvSpPr>
        <p:spPr>
          <a:xfrm>
            <a:off x="1353950" y="3020250"/>
            <a:ext cx="9477600" cy="21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Bu sunum 5. sınıf Bilişim Teknolojileri ve Yazılım dersi kılavuz kitaptan yararlanarak hazırlanmıştır.</a:t>
            </a:r>
            <a:endParaRPr sz="24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 descr="03110826_1.Donem-Materyalleri-_Sayfa_0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 txBox="1"/>
          <p:nvPr/>
        </p:nvSpPr>
        <p:spPr>
          <a:xfrm>
            <a:off x="533875" y="698125"/>
            <a:ext cx="86238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>
                <a:latin typeface="Comic Sans MS"/>
                <a:ea typeface="Comic Sans MS"/>
                <a:cs typeface="Comic Sans MS"/>
                <a:sym typeface="Comic Sans MS"/>
              </a:rPr>
              <a:t>İletişim:</a:t>
            </a:r>
            <a:r>
              <a:rPr lang="tr-TR" sz="3600">
                <a:latin typeface="Comic Sans MS"/>
                <a:ea typeface="Comic Sans MS"/>
                <a:cs typeface="Comic Sans MS"/>
                <a:sym typeface="Comic Sans MS"/>
              </a:rPr>
              <a:t> Duygu, düşünce ya da bilgilerin; ses, yazı ya da sembollerle paylaşılmasıdır. 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latin typeface="Comic Sans MS"/>
                <a:ea typeface="Comic Sans MS"/>
                <a:cs typeface="Comic Sans MS"/>
                <a:sym typeface="Comic Sans MS"/>
              </a:rPr>
              <a:t>Araç kullanarak ya da kullanmadan yapılabilecek bir bilgi alışverişidir.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 descr="03110826_1.Donem-Materyalleri-_Sayfa_0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9"/>
          <p:cNvSpPr txBox="1"/>
          <p:nvPr/>
        </p:nvSpPr>
        <p:spPr>
          <a:xfrm>
            <a:off x="533875" y="698125"/>
            <a:ext cx="86238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>
                <a:latin typeface="Comic Sans MS"/>
                <a:ea typeface="Comic Sans MS"/>
                <a:cs typeface="Comic Sans MS"/>
                <a:sym typeface="Comic Sans MS"/>
              </a:rPr>
              <a:t>Bilişim:</a:t>
            </a:r>
            <a:r>
              <a:rPr lang="tr-TR" sz="3600">
                <a:latin typeface="Comic Sans MS"/>
                <a:ea typeface="Comic Sans MS"/>
                <a:cs typeface="Comic Sans MS"/>
                <a:sym typeface="Comic Sans MS"/>
              </a:rPr>
              <a:t> Bilginin bilgi ve iletişim teknolojilerini kullanarak üretilmesi,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latin typeface="Comic Sans MS"/>
                <a:ea typeface="Comic Sans MS"/>
                <a:cs typeface="Comic Sans MS"/>
                <a:sym typeface="Comic Sans MS"/>
              </a:rPr>
              <a:t>saklanması, iletilmesi ve ihtiyaca uygun olarak biçimlendirilmesi ile ilgilenilen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latin typeface="Comic Sans MS"/>
                <a:ea typeface="Comic Sans MS"/>
                <a:cs typeface="Comic Sans MS"/>
                <a:sym typeface="Comic Sans MS"/>
              </a:rPr>
              <a:t>bir çalışma alanıdır.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 descr="03110826_1.Donem-Materyalleri-_Sayfa_0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1"/>
          <p:cNvSpPr txBox="1"/>
          <p:nvPr/>
        </p:nvSpPr>
        <p:spPr>
          <a:xfrm>
            <a:off x="533875" y="698125"/>
            <a:ext cx="86238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>
                <a:latin typeface="Comic Sans MS"/>
                <a:ea typeface="Comic Sans MS"/>
                <a:cs typeface="Comic Sans MS"/>
                <a:sym typeface="Comic Sans MS"/>
              </a:rPr>
              <a:t>Teknoloji:</a:t>
            </a:r>
            <a:r>
              <a:rPr lang="tr-TR" sz="3600">
                <a:latin typeface="Comic Sans MS"/>
                <a:ea typeface="Comic Sans MS"/>
                <a:cs typeface="Comic Sans MS"/>
                <a:sym typeface="Comic Sans MS"/>
              </a:rPr>
              <a:t> İnsanın hayatını kolaylaştırmak amacıyla geliştirdiği araç gereçlerle bunlara ilişkin bilgilerin tümü.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Özel</PresentationFormat>
  <Paragraphs>31</Paragraphs>
  <Slides>31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Simple Light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gunesiyakalayanadam</cp:lastModifiedBy>
  <cp:revision>1</cp:revision>
  <dcterms:modified xsi:type="dcterms:W3CDTF">2022-09-18T20:05:47Z</dcterms:modified>
</cp:coreProperties>
</file>