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gNla7V8gRuSCmIb1icADpYOM3H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1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11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1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13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14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15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1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17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p18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4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5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p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p7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8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" name="Google Shape;107;p9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3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2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2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hyperlink" Target="http://www.ozgurseremet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"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254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755576" y="3473310"/>
            <a:ext cx="7632848" cy="76174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Daha önce telif hakkı ifadesini duydunuz mu?</a:t>
            </a:r>
            <a:endParaRPr b="0" i="0" sz="2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Sizce ne anlama geliyor?</a:t>
            </a:r>
            <a:endParaRPr b="0" i="0" sz="2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5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0"/>
          <p:cNvSpPr/>
          <p:nvPr/>
        </p:nvSpPr>
        <p:spPr>
          <a:xfrm>
            <a:off x="971600" y="3381840"/>
            <a:ext cx="7272808" cy="90024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Kültür Bakanlığı telif hakları konusunda çeşitli çalışmalar yürütmektedir. Bu çalışmalar doğrultusunda Telif Hakları ile ilgili gerekli şikayetler yapılabilmektedir.</a:t>
            </a:r>
            <a:endParaRPr b="1" i="0" sz="18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10" id="118" name="Google Shape;118;p10"/>
          <p:cNvPicPr preferRelativeResize="0"/>
          <p:nvPr/>
        </p:nvPicPr>
        <p:blipFill rotWithShape="1">
          <a:blip r:embed="rId4">
            <a:alphaModFix/>
          </a:blip>
          <a:srcRect b="17875" l="9896" r="9686" t="17361"/>
          <a:stretch/>
        </p:blipFill>
        <p:spPr>
          <a:xfrm>
            <a:off x="2546775" y="949175"/>
            <a:ext cx="4050449" cy="228959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5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1"/>
          <p:cNvSpPr/>
          <p:nvPr/>
        </p:nvSpPr>
        <p:spPr>
          <a:xfrm>
            <a:off x="935596" y="3597864"/>
            <a:ext cx="7272808" cy="62324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Eserlerin telifli olması kullanılamaz demek değildir. Kullanmak için yapılması gerekenler vardır.</a:t>
            </a:r>
            <a:endParaRPr b="0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11" id="125" name="Google Shape;125;p11"/>
          <p:cNvPicPr preferRelativeResize="0"/>
          <p:nvPr/>
        </p:nvPicPr>
        <p:blipFill rotWithShape="1">
          <a:blip r:embed="rId4">
            <a:alphaModFix/>
          </a:blip>
          <a:srcRect b="17222" l="9895" r="9375" t="17083"/>
          <a:stretch/>
        </p:blipFill>
        <p:spPr>
          <a:xfrm>
            <a:off x="1547675" y="910700"/>
            <a:ext cx="5899351" cy="263325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" id="130" name="Google Shape;13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9144002" cy="59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3"/>
          <p:cNvSpPr/>
          <p:nvPr/>
        </p:nvSpPr>
        <p:spPr>
          <a:xfrm>
            <a:off x="935600" y="3543845"/>
            <a:ext cx="7272900" cy="12021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tr" sz="20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Atıf örneği için sayfada Türk Dil Kurumuna atıf yapılmıştır. Mesela buradaki tanım, doğrudan alınmamış, kime ait olduğu ve nereden alındığı bilgisi verilmemiş.</a:t>
            </a:r>
            <a:endParaRPr b="0" i="0" sz="20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13" id="137" name="Google Shape;137;p13"/>
          <p:cNvPicPr preferRelativeResize="0"/>
          <p:nvPr/>
        </p:nvPicPr>
        <p:blipFill rotWithShape="1">
          <a:blip r:embed="rId4">
            <a:alphaModFix/>
          </a:blip>
          <a:srcRect b="17503" l="9271" r="8431" t="20834"/>
          <a:stretch/>
        </p:blipFill>
        <p:spPr>
          <a:xfrm>
            <a:off x="1665738" y="997083"/>
            <a:ext cx="5812507" cy="244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4" id="142" name="Google Shape;14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" id="147" name="Google Shape;1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50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" id="152" name="Google Shape;15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5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/>
          <p:nvPr/>
        </p:nvSpPr>
        <p:spPr>
          <a:xfrm>
            <a:off x="973349" y="951569"/>
            <a:ext cx="7272808" cy="311623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tr" sz="20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Artık eserlerin kullanım haklarını daha iyi biliyoruz. </a:t>
            </a:r>
            <a:endParaRPr b="1" i="0" sz="20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tr" sz="20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Daha özgür üretebilir, paylaşabilir, başkaları ile birlikte yeni ürünler ortaya koyabiliriz. </a:t>
            </a:r>
            <a:endParaRPr b="1" i="0" sz="20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tr" sz="20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Kendi haklarımızı bilmeli ve başkalarının haklarına saygı göstermeliyiz. </a:t>
            </a:r>
            <a:endParaRPr b="1" i="0" sz="20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tr" sz="20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Böylece daha özgün eserler ortaya koyabiliriz.</a:t>
            </a:r>
            <a:endParaRPr b="0" i="0" sz="20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17" id="159" name="Google Shape;159;p17"/>
          <p:cNvPicPr preferRelativeResize="0"/>
          <p:nvPr/>
        </p:nvPicPr>
        <p:blipFill rotWithShape="1">
          <a:blip r:embed="rId4">
            <a:alphaModFix/>
          </a:blip>
          <a:srcRect b="16389" l="9167" r="9374" t="16666"/>
          <a:stretch/>
        </p:blipFill>
        <p:spPr>
          <a:xfrm>
            <a:off x="973349" y="1059582"/>
            <a:ext cx="2661910" cy="164071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Etkileşimli Tahta\Desktop\Telif Hakları\boş.png" id="164" name="Google Shape;16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/>
          <p:nvPr/>
        </p:nvSpPr>
        <p:spPr>
          <a:xfrm>
            <a:off x="2093851" y="858634"/>
            <a:ext cx="4970784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609600" y="786425"/>
            <a:ext cx="83838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tr" sz="36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DİNLEDİĞİNİZ İÇİN TEŞEKKÜRLER</a:t>
            </a:r>
            <a:endParaRPr b="0" i="0" sz="36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814200" y="2368850"/>
            <a:ext cx="79746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sunum 6. sınıf Bilişim Teknolojileri ve Yazılım dersi kılavuz kitaptan yararlanarak hazırlanmıştır.</a:t>
            </a:r>
            <a:endParaRPr b="1" i="0" sz="2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r>
              <a:rPr b="1" i="0" lang="tr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Hazırlayan: Mehmet Efe KAYA</a:t>
            </a:r>
            <a:endParaRPr b="1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			Ayrıntılı bilgi </a:t>
            </a:r>
            <a:r>
              <a:rPr b="1" i="0" lang="tr" sz="1800" u="sng" cap="none" strike="noStrike">
                <a:solidFill>
                  <a:srgbClr val="0097A7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www.ozgurseremet.com</a:t>
            </a:r>
            <a:endParaRPr b="1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Etkileşimli Tahta\Desktop\Telif Hakları\boş.png" id="60" name="Google Shape;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"/>
          <p:cNvSpPr/>
          <p:nvPr/>
        </p:nvSpPr>
        <p:spPr>
          <a:xfrm>
            <a:off x="755576" y="3584362"/>
            <a:ext cx="7632848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tr" sz="22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Daha önce çizim, karikatür, şarkı sözü gibi sizin tarafınızdan üretilen bir ürün oldu mu?</a:t>
            </a:r>
            <a:endParaRPr b="1" i="0" sz="22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2" id="62" name="Google Shape;62;p2"/>
          <p:cNvPicPr preferRelativeResize="0"/>
          <p:nvPr/>
        </p:nvPicPr>
        <p:blipFill rotWithShape="1">
          <a:blip r:embed="rId4">
            <a:alphaModFix/>
          </a:blip>
          <a:srcRect b="17098" l="8854" r="8750" t="16094"/>
          <a:stretch/>
        </p:blipFill>
        <p:spPr>
          <a:xfrm>
            <a:off x="1547664" y="851337"/>
            <a:ext cx="5666936" cy="258450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Etkileşimli Tahta\Desktop\Telif Hakları\boş.png" id="67" name="Google Shape;6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" id="68" name="Google Shape;68;p3"/>
          <p:cNvPicPr preferRelativeResize="0"/>
          <p:nvPr/>
        </p:nvPicPr>
        <p:blipFill rotWithShape="1">
          <a:blip r:embed="rId4">
            <a:alphaModFix/>
          </a:blip>
          <a:srcRect b="15410" l="8043" r="8482" t="15301"/>
          <a:stretch/>
        </p:blipFill>
        <p:spPr>
          <a:xfrm>
            <a:off x="3779900" y="1033350"/>
            <a:ext cx="4392501" cy="2417026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sp>
        <p:nvSpPr>
          <p:cNvPr id="69" name="Google Shape;69;p3"/>
          <p:cNvSpPr/>
          <p:nvPr/>
        </p:nvSpPr>
        <p:spPr>
          <a:xfrm>
            <a:off x="755576" y="1059582"/>
            <a:ext cx="7632900" cy="3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tr" sz="2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ürün başkaları </a:t>
            </a:r>
            <a:endParaRPr b="1" i="0" sz="2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tr" sz="2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tarafından izinsiz </a:t>
            </a:r>
            <a:endParaRPr b="1" i="0" sz="2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tr" sz="2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kullanılsaydı </a:t>
            </a:r>
            <a:endParaRPr b="0" i="0" sz="26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tr" sz="2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ne hissederdiniz?</a:t>
            </a:r>
            <a:r>
              <a:rPr b="1" i="0" lang="tr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Beğenildiği için sevinç mi, izin alınmadığı için kızgınlık mı, size ait olduğunu kimse bilmediği için üzüntü mü hissederdiniz?</a:t>
            </a:r>
            <a:endParaRPr b="1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Etkileşimli Tahta\Desktop\Telif Hakları\boş.png" id="74" name="Google Shape;7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" id="75" name="Google Shape;75;p4"/>
          <p:cNvPicPr preferRelativeResize="0"/>
          <p:nvPr/>
        </p:nvPicPr>
        <p:blipFill rotWithShape="1">
          <a:blip r:embed="rId4">
            <a:alphaModFix/>
          </a:blip>
          <a:srcRect b="17158" l="8128" r="8226" t="16174"/>
          <a:stretch/>
        </p:blipFill>
        <p:spPr>
          <a:xfrm>
            <a:off x="1043600" y="1021950"/>
            <a:ext cx="2952325" cy="19666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sp>
        <p:nvSpPr>
          <p:cNvPr id="76" name="Google Shape;76;p4"/>
          <p:cNvSpPr/>
          <p:nvPr/>
        </p:nvSpPr>
        <p:spPr>
          <a:xfrm>
            <a:off x="899592" y="1135782"/>
            <a:ext cx="7632900" cy="29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Telif hakları kendi emeğimiz ile oluşturduğumuz ürünler için sahip olduğumuz haklardır. </a:t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Kullanma, paylaşma ve değiştirme gibi izinleri kapsar.  Eserlerimizin izin verildiği kadar kullanımını sağlar. Eser sahibinin haklarını korur.</a:t>
            </a:r>
            <a:endParaRPr b="0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Etkileşimli Tahta\Desktop\Telif Hakları\boş.png" id="81" name="Google Shape;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"/>
          <p:cNvSpPr/>
          <p:nvPr/>
        </p:nvSpPr>
        <p:spPr>
          <a:xfrm>
            <a:off x="755575" y="897575"/>
            <a:ext cx="7338000" cy="3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Başkalarına ait ürünleri çoğaltmak, satmak yasaktır. Bu tür ürünleri barkod gibi koruma araçları orijinal yapar. </a:t>
            </a:r>
            <a:endParaRPr b="1" i="0" sz="1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Barkodu olmayan ürün sahtedir. Ürünü üreten kişiye hiç bir dönüşü yoktur. Mesela kopya satılan kitapların yazara ve yayın evine bir katkısı yoktur. </a:t>
            </a:r>
            <a:endParaRPr b="1" i="0" sz="1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durum ürün ortaya koyma </a:t>
            </a:r>
            <a:endParaRPr b="0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isteğini azaltır, yeni ürünlerin</a:t>
            </a:r>
            <a:endParaRPr b="0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ortaya konmasını engeller. </a:t>
            </a:r>
            <a:endParaRPr b="1" i="0" sz="1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Sanatı ve sanatçıyı olumsuz </a:t>
            </a:r>
            <a:endParaRPr b="0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etkiler.</a:t>
            </a:r>
            <a:endParaRPr b="0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5" id="83" name="Google Shape;83;p5"/>
          <p:cNvPicPr preferRelativeResize="0"/>
          <p:nvPr/>
        </p:nvPicPr>
        <p:blipFill rotWithShape="1">
          <a:blip r:embed="rId4">
            <a:alphaModFix/>
          </a:blip>
          <a:srcRect b="16200" l="8262" r="8262" t="15956"/>
          <a:stretch/>
        </p:blipFill>
        <p:spPr>
          <a:xfrm>
            <a:off x="4931764" y="2670786"/>
            <a:ext cx="3096620" cy="1521144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Etkileşimli Tahta\Desktop\Telif Hakları\boş.png" id="88" name="Google Shape;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" id="89" name="Google Shape;89;p6"/>
          <p:cNvPicPr preferRelativeResize="0"/>
          <p:nvPr/>
        </p:nvPicPr>
        <p:blipFill rotWithShape="1">
          <a:blip r:embed="rId4">
            <a:alphaModFix/>
          </a:blip>
          <a:srcRect b="15410" l="8197" r="8524" t="15519"/>
          <a:stretch/>
        </p:blipFill>
        <p:spPr>
          <a:xfrm>
            <a:off x="1043600" y="1124403"/>
            <a:ext cx="3024350" cy="2159224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sp>
        <p:nvSpPr>
          <p:cNvPr id="90" name="Google Shape;90;p6"/>
          <p:cNvSpPr/>
          <p:nvPr/>
        </p:nvSpPr>
        <p:spPr>
          <a:xfrm>
            <a:off x="921225" y="1027775"/>
            <a:ext cx="7539300" cy="26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Sahibinden izin almadan çoğaltılan dağıtılan ürünlere “korsan” ürünler denir. Bu durum yasal olmayan bir durumdur, fakat çok sık rastlanır.</a:t>
            </a:r>
            <a:endParaRPr b="0" i="0" sz="2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Korsan ürün satmak ve dağıtmak suçtur.</a:t>
            </a:r>
            <a:endParaRPr b="0" i="0" sz="2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Etkileşimli Tahta\Desktop\Telif Hakları\boş.png" id="95" name="Google Shape;9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" id="96" name="Google Shape;96;p7"/>
          <p:cNvPicPr preferRelativeResize="0"/>
          <p:nvPr/>
        </p:nvPicPr>
        <p:blipFill rotWithShape="1">
          <a:blip r:embed="rId4">
            <a:alphaModFix/>
          </a:blip>
          <a:srcRect b="15408" l="8361" r="8361" t="15738"/>
          <a:stretch/>
        </p:blipFill>
        <p:spPr>
          <a:xfrm>
            <a:off x="1116025" y="1064625"/>
            <a:ext cx="3522299" cy="184329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sp>
        <p:nvSpPr>
          <p:cNvPr id="97" name="Google Shape;97;p7"/>
          <p:cNvSpPr/>
          <p:nvPr/>
        </p:nvSpPr>
        <p:spPr>
          <a:xfrm>
            <a:off x="808275" y="927550"/>
            <a:ext cx="7580400" cy="3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7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Daha önce bu tür ürünleri farkında olmadan kullanmış olabiliriz. Özellikle filmleri, kitapları, müzik albümlerini çoğaltmak kolaydır. </a:t>
            </a:r>
            <a:endParaRPr b="1" i="0" sz="1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7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7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tür ürünlerin bandrolsüz olanlarını kullanma korsan ürün kullanmak demektir. </a:t>
            </a:r>
            <a:endParaRPr b="1" i="0" sz="1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tür ürünlerin bandrolsüz olanlarını kullanmak korsan ürün kullanmak demektir.</a:t>
            </a:r>
            <a:endParaRPr b="0" i="0" sz="18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" id="103" name="Google Shape;103;p8"/>
          <p:cNvPicPr preferRelativeResize="0"/>
          <p:nvPr/>
        </p:nvPicPr>
        <p:blipFill rotWithShape="1">
          <a:blip r:embed="rId5">
            <a:alphaModFix/>
          </a:blip>
          <a:srcRect b="20376" l="9522" r="9111" t="16577"/>
          <a:stretch/>
        </p:blipFill>
        <p:spPr>
          <a:xfrm>
            <a:off x="1123249" y="789552"/>
            <a:ext cx="6897502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"/>
          <p:cNvSpPr/>
          <p:nvPr/>
        </p:nvSpPr>
        <p:spPr>
          <a:xfrm>
            <a:off x="899592" y="3399695"/>
            <a:ext cx="7200800" cy="90024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Burada fark edilmeden kullanılan korsan üründen bahsedilmektedir. Kendinizi o filmi oluşturmak için çalışan insanların yerine koyarak düşünebilirsiniz.</a:t>
            </a:r>
            <a:endParaRPr b="1" i="0" sz="18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" id="110" name="Google Shape;110;p9"/>
          <p:cNvPicPr preferRelativeResize="0"/>
          <p:nvPr/>
        </p:nvPicPr>
        <p:blipFill rotWithShape="1">
          <a:blip r:embed="rId4">
            <a:alphaModFix/>
          </a:blip>
          <a:srcRect b="16250" l="8262" r="8262" t="16112"/>
          <a:stretch/>
        </p:blipFill>
        <p:spPr>
          <a:xfrm>
            <a:off x="1898350" y="936350"/>
            <a:ext cx="5105022" cy="238574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sp>
        <p:nvSpPr>
          <p:cNvPr id="111" name="Google Shape;111;p9"/>
          <p:cNvSpPr/>
          <p:nvPr/>
        </p:nvSpPr>
        <p:spPr>
          <a:xfrm>
            <a:off x="899592" y="3453701"/>
            <a:ext cx="7272808" cy="90024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tr" sz="1800" u="none" cap="none" strike="noStrike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Bazı durumlarda eğitim amaçlı olarak, ticari amaçlı kullanılmadığı takdirde adil kullanım sınırları içinde film izlenebilmektedir.</a:t>
            </a:r>
            <a:endParaRPr b="1" i="0" sz="1800" u="none" cap="none" strike="noStrike">
              <a:solidFill>
                <a:srgbClr val="E36C0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