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slide" Target="slides/slide8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ab16cbae4_2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g4ab16cbae4_2_75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4ab16cbae4_2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g4ab16cbae4_2_80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4ab16cbae4_2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g4ab16cbae4_2_84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4ab16cbae4_2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g4ab16cbae4_2_90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ab16cbae4_2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g4ab16cbae4_2_96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ab16cbae4_2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g4ab16cbae4_2_102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4ab16cbae4_2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g4ab16cbae4_2_108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4ab16cbae4_2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4ab16cbae4_2_113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ozgurseremet.com" TargetMode="External"/><Relationship Id="rId4" Type="http://schemas.openxmlformats.org/officeDocument/2006/relationships/hyperlink" Target="http://www.ozgursereme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6.1.13.A2 - İletişim Nedir Sunusu_Sayfa_1"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6.1.13.A2 - İletişim Nedir Sunusu_Sayfa_2"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08351" cy="51234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6.1.13.A2 - İletişim Nedir Sunusu_Sayfa_3" id="64" name="Google Shape;6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275"/>
            <a:ext cx="9144000" cy="385762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5"/>
          <p:cNvSpPr/>
          <p:nvPr/>
        </p:nvSpPr>
        <p:spPr>
          <a:xfrm>
            <a:off x="-21428" y="3840454"/>
            <a:ext cx="9144000" cy="1269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tr" sz="2600" u="none" cap="none" strike="noStrike">
                <a:latin typeface="Comic Sans MS"/>
                <a:ea typeface="Comic Sans MS"/>
                <a:cs typeface="Comic Sans MS"/>
                <a:sym typeface="Comic Sans MS"/>
              </a:rPr>
              <a:t>Görsel bilgi ve iletişim araçları bir bilgiyi veya mesajı ifade etmek ya da iletişim kurmak amacıyla göze hitap eden iletişim araçlarıdır. </a:t>
            </a:r>
            <a:endParaRPr sz="2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 sz="2600">
                <a:latin typeface="Comic Sans MS"/>
                <a:ea typeface="Comic Sans MS"/>
                <a:cs typeface="Comic Sans MS"/>
                <a:sym typeface="Comic Sans MS"/>
              </a:rPr>
              <a:t>Örnek: Televizyon, dergi, bilgisayar, gazete, kitaplar, resimler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6" name="Google Shape;66;p15"/>
          <p:cNvSpPr txBox="1"/>
          <p:nvPr/>
        </p:nvSpPr>
        <p:spPr>
          <a:xfrm>
            <a:off x="1024900" y="33484"/>
            <a:ext cx="6715500" cy="1437000"/>
          </a:xfrm>
          <a:prstGeom prst="rect">
            <a:avLst/>
          </a:prstGeom>
          <a:solidFill>
            <a:srgbClr val="20586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" sz="4800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GÖRSEL BİT ARAÇLARI</a:t>
            </a:r>
            <a:endParaRPr sz="4800">
              <a:solidFill>
                <a:srgbClr val="FFFF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6.1.13.A2 - İletişim Nedir Sunusu_Sayfa_4" id="71" name="Google Shape;71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08351" cy="385762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6"/>
          <p:cNvSpPr/>
          <p:nvPr/>
        </p:nvSpPr>
        <p:spPr>
          <a:xfrm>
            <a:off x="0" y="3860257"/>
            <a:ext cx="9144000" cy="1269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 sz="1800">
                <a:latin typeface="Comic Sans MS"/>
                <a:ea typeface="Comic Sans MS"/>
                <a:cs typeface="Comic Sans MS"/>
                <a:sym typeface="Comic Sans MS"/>
              </a:rPr>
              <a:t>İşitsel bilgi ve iletişim araçları bir bilgiyi veya mesajı ifade etmek ya da iletişim kurmak amacıyla kulağa hitap eden iletişim araçlarıdır. 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 sz="1800">
                <a:latin typeface="Comic Sans MS"/>
                <a:ea typeface="Comic Sans MS"/>
                <a:cs typeface="Comic Sans MS"/>
                <a:sym typeface="Comic Sans MS"/>
              </a:rPr>
              <a:t>Örnek: Telefon, MP3 çalar, ses kayıt cihazı, radyo, cd-kaset</a:t>
            </a:r>
            <a:r>
              <a:rPr lang="tr" sz="26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1399225" y="10"/>
            <a:ext cx="6377400" cy="1541700"/>
          </a:xfrm>
          <a:prstGeom prst="rect">
            <a:avLst/>
          </a:prstGeom>
          <a:solidFill>
            <a:srgbClr val="20586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" sz="4800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İŞİTSEL BİT ARAÇLARI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6.1.13.A2 - İletişim Nedir Sunusu_Sayfa_5" id="78" name="Google Shape;7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385762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7"/>
          <p:cNvSpPr/>
          <p:nvPr/>
        </p:nvSpPr>
        <p:spPr>
          <a:xfrm>
            <a:off x="0" y="3857625"/>
            <a:ext cx="9144000" cy="1269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 sz="1800">
                <a:latin typeface="Comic Sans MS"/>
                <a:ea typeface="Comic Sans MS"/>
                <a:cs typeface="Comic Sans MS"/>
                <a:sym typeface="Comic Sans MS"/>
              </a:rPr>
              <a:t>Yazılı ve basılı bilgi ve iletişim araçları bir bilgiyi veya mesajı ifade etmek ya da iletişim kurmak amacıyla kullanılan iletişim araçlarıdır.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 sz="1800">
                <a:latin typeface="Comic Sans MS"/>
                <a:ea typeface="Comic Sans MS"/>
                <a:cs typeface="Comic Sans MS"/>
                <a:sym typeface="Comic Sans MS"/>
              </a:rPr>
              <a:t>Örnek: Gazete, dergi, kitap, poster, broşür vs</a:t>
            </a:r>
            <a:r>
              <a:rPr lang="tr" sz="2600"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80" name="Google Shape;80;p17"/>
          <p:cNvSpPr txBox="1"/>
          <p:nvPr/>
        </p:nvSpPr>
        <p:spPr>
          <a:xfrm>
            <a:off x="338675" y="1"/>
            <a:ext cx="7821600" cy="1550700"/>
          </a:xfrm>
          <a:prstGeom prst="rect">
            <a:avLst/>
          </a:prstGeom>
          <a:solidFill>
            <a:srgbClr val="20586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" sz="4800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YAZILI BASILI BİT ARAÇLARI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6.1.13.A2 - İletişim Nedir Sunusu_Sayfa_6" id="85" name="Google Shape;8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78" y="0"/>
            <a:ext cx="9144000" cy="385762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8"/>
          <p:cNvSpPr/>
          <p:nvPr/>
        </p:nvSpPr>
        <p:spPr>
          <a:xfrm>
            <a:off x="2400" y="3840948"/>
            <a:ext cx="9141600" cy="11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>
                <a:latin typeface="Comic Sans MS"/>
                <a:ea typeface="Comic Sans MS"/>
                <a:cs typeface="Comic Sans MS"/>
                <a:sym typeface="Comic Sans MS"/>
              </a:rPr>
              <a:t>Gelişen teknoloji birbirleriyle etkileşime girerek yeni araçları da meydana getirmektedir. Birbiriyle etkileşime girerek yeni oluşan araçlar şöyle tanımlanabilmektedir;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>
                <a:latin typeface="Comic Sans MS"/>
                <a:ea typeface="Comic Sans MS"/>
                <a:cs typeface="Comic Sans MS"/>
                <a:sym typeface="Comic Sans MS"/>
              </a:rPr>
              <a:t>• Görsel-İşitsel Araçlar         • İşitsel ve Yazılı-Basılı Araçlar    • Görsel- İşitsel ve Yazılı-Basılı Araçlar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7" name="Google Shape;87;p18"/>
          <p:cNvSpPr txBox="1"/>
          <p:nvPr/>
        </p:nvSpPr>
        <p:spPr>
          <a:xfrm>
            <a:off x="338675" y="0"/>
            <a:ext cx="8121600" cy="1577400"/>
          </a:xfrm>
          <a:prstGeom prst="rect">
            <a:avLst/>
          </a:prstGeom>
          <a:solidFill>
            <a:srgbClr val="20586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" sz="4800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BİLGİ VE İLETİŞİM ARAÇLARI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6.1.13.A2 - İletişim Nedir Sunusu_Sayfa_7" id="92" name="Google Shape;92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9"/>
          <p:cNvSpPr/>
          <p:nvPr/>
        </p:nvSpPr>
        <p:spPr>
          <a:xfrm>
            <a:off x="3899300" y="62275"/>
            <a:ext cx="5053800" cy="999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9"/>
          <p:cNvSpPr/>
          <p:nvPr/>
        </p:nvSpPr>
        <p:spPr>
          <a:xfrm>
            <a:off x="141075" y="4028600"/>
            <a:ext cx="4194300" cy="999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9"/>
          <p:cNvSpPr/>
          <p:nvPr/>
        </p:nvSpPr>
        <p:spPr>
          <a:xfrm>
            <a:off x="64875" y="4028600"/>
            <a:ext cx="4486200" cy="9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>
                <a:latin typeface="Comic Sans MS"/>
                <a:ea typeface="Comic Sans MS"/>
                <a:cs typeface="Comic Sans MS"/>
                <a:sym typeface="Comic Sans MS"/>
              </a:rPr>
              <a:t>Eş Zamanlı (Senkron) İletişim Araçları: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>
                <a:latin typeface="Comic Sans MS"/>
                <a:ea typeface="Comic Sans MS"/>
                <a:cs typeface="Comic Sans MS"/>
                <a:sym typeface="Comic Sans MS"/>
              </a:rPr>
              <a:t>Kullanıcıların aynı zamanda, ama farklı mekanlarda olduğu durumlarda kullanılan iletişim araçlarıdır.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6" name="Google Shape;96;p19"/>
          <p:cNvSpPr/>
          <p:nvPr/>
        </p:nvSpPr>
        <p:spPr>
          <a:xfrm>
            <a:off x="3899300" y="97975"/>
            <a:ext cx="51549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>
                <a:latin typeface="Comic Sans MS"/>
                <a:ea typeface="Comic Sans MS"/>
                <a:cs typeface="Comic Sans MS"/>
                <a:sym typeface="Comic Sans MS"/>
              </a:rPr>
              <a:t>Farklı Zamanlı (Asenkron) İletişim Araçları: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>
                <a:latin typeface="Comic Sans MS"/>
                <a:ea typeface="Comic Sans MS"/>
                <a:cs typeface="Comic Sans MS"/>
                <a:sym typeface="Comic Sans MS"/>
              </a:rPr>
              <a:t>Kullanıcıların farklı zamanlarda, aynı veya farklı mekânlarda olduğu durumlarda kullanılan iletişim araçlarıdır.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/>
        </p:nvSpPr>
        <p:spPr>
          <a:xfrm>
            <a:off x="457200" y="710225"/>
            <a:ext cx="83838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r" sz="3600" u="none" cap="none" strike="noStrik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DİNLEDİĞİNİZ İÇİN TEŞEKKÜRLER</a:t>
            </a:r>
            <a:endParaRPr sz="3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2" name="Google Shape;102;p20"/>
          <p:cNvSpPr txBox="1"/>
          <p:nvPr/>
        </p:nvSpPr>
        <p:spPr>
          <a:xfrm>
            <a:off x="661800" y="2521250"/>
            <a:ext cx="7974600" cy="21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" sz="24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Bu sunum 6. sınıf Bilişim Teknolojileri ve Yazılım dersi kılavuz kitaptan yararlanarak hazırlanmıştır.</a:t>
            </a:r>
            <a:endParaRPr b="1" sz="24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" sz="24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</a:t>
            </a:r>
            <a:r>
              <a:rPr b="1" lang="tr" sz="1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Hazırlayan: Yaren COŞKUN</a:t>
            </a:r>
            <a:endParaRPr b="1" sz="18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" sz="1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			Ayrıntılı bilgi </a:t>
            </a:r>
            <a:r>
              <a:rPr b="1" lang="tr" sz="1800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  <a:hlinkClick r:id="rId3"/>
              </a:rPr>
              <a:t>www.ozgurseremet.com</a:t>
            </a:r>
            <a:endParaRPr b="1" sz="18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3" name="Google Shape;103;p20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20586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rgbClr val="FFFF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4" name="Google Shape;104;p20"/>
          <p:cNvSpPr txBox="1"/>
          <p:nvPr/>
        </p:nvSpPr>
        <p:spPr>
          <a:xfrm>
            <a:off x="457200" y="710225"/>
            <a:ext cx="83838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r" sz="3600" u="none" cap="none" strike="noStrik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DİNLEDİĞİNİZ İÇİN TEŞEKKÜRLER</a:t>
            </a:r>
            <a:endParaRPr sz="3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5" name="Google Shape;105;p20"/>
          <p:cNvSpPr txBox="1"/>
          <p:nvPr/>
        </p:nvSpPr>
        <p:spPr>
          <a:xfrm>
            <a:off x="661800" y="2521250"/>
            <a:ext cx="7974600" cy="21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" sz="24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Bu sunum 6. sınıf Bilişim Teknolojileri ve Yazılım dersi kılavuz kitaptan yararlanarak hazırlanmıştır.</a:t>
            </a:r>
            <a:endParaRPr b="1" sz="24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" sz="24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</a:t>
            </a:r>
            <a:r>
              <a:rPr b="1" lang="tr" sz="1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Hazırlayan: Emirhan TURHAN</a:t>
            </a:r>
            <a:endParaRPr b="1" sz="18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" sz="1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			Ayrıntılı bilgi</a:t>
            </a:r>
            <a:r>
              <a:rPr b="1" lang="tr" sz="18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lang="tr" sz="1800" u="sng">
                <a:solidFill>
                  <a:srgbClr val="FF00FF"/>
                </a:solidFill>
                <a:latin typeface="Comic Sans MS"/>
                <a:ea typeface="Comic Sans MS"/>
                <a:cs typeface="Comic Sans MS"/>
                <a:sym typeface="Comic Sans MS"/>
                <a:hlinkClick r:id="rId4"/>
              </a:rPr>
              <a:t>www.ozgurseremet.com</a:t>
            </a:r>
            <a:endParaRPr b="1" sz="1800">
              <a:solidFill>
                <a:srgbClr val="FF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